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70" r:id="rId10"/>
    <p:sldId id="264" r:id="rId11"/>
    <p:sldId id="266" r:id="rId12"/>
    <p:sldId id="267" r:id="rId13"/>
    <p:sldId id="265" r:id="rId14"/>
    <p:sldId id="268" r:id="rId15"/>
    <p:sldId id="269" r:id="rId16"/>
  </p:sldIdLst>
  <p:sldSz cx="9144000" cy="6858000" type="screen4x3"/>
  <p:notesSz cx="6858000" cy="9144000"/>
  <p:defaultTextStyle>
    <a:lvl1pPr>
      <a:defRPr>
        <a:solidFill>
          <a:srgbClr val="292934"/>
        </a:solidFill>
        <a:latin typeface="Calibri"/>
        <a:ea typeface="Calibri"/>
        <a:cs typeface="Calibri"/>
        <a:sym typeface="Calibri"/>
      </a:defRPr>
    </a:lvl1pPr>
    <a:lvl2pPr indent="457200">
      <a:defRPr>
        <a:solidFill>
          <a:srgbClr val="292934"/>
        </a:solidFill>
        <a:latin typeface="Calibri"/>
        <a:ea typeface="Calibri"/>
        <a:cs typeface="Calibri"/>
        <a:sym typeface="Calibri"/>
      </a:defRPr>
    </a:lvl2pPr>
    <a:lvl3pPr indent="914400">
      <a:defRPr>
        <a:solidFill>
          <a:srgbClr val="292934"/>
        </a:solidFill>
        <a:latin typeface="Calibri"/>
        <a:ea typeface="Calibri"/>
        <a:cs typeface="Calibri"/>
        <a:sym typeface="Calibri"/>
      </a:defRPr>
    </a:lvl3pPr>
    <a:lvl4pPr indent="1371600">
      <a:defRPr>
        <a:solidFill>
          <a:srgbClr val="292934"/>
        </a:solidFill>
        <a:latin typeface="Calibri"/>
        <a:ea typeface="Calibri"/>
        <a:cs typeface="Calibri"/>
        <a:sym typeface="Calibri"/>
      </a:defRPr>
    </a:lvl4pPr>
    <a:lvl5pPr indent="1828800">
      <a:defRPr>
        <a:solidFill>
          <a:srgbClr val="292934"/>
        </a:solidFill>
        <a:latin typeface="Calibri"/>
        <a:ea typeface="Calibri"/>
        <a:cs typeface="Calibri"/>
        <a:sym typeface="Calibri"/>
      </a:defRPr>
    </a:lvl5pPr>
    <a:lvl6pPr indent="2286000">
      <a:defRPr>
        <a:solidFill>
          <a:srgbClr val="292934"/>
        </a:solidFill>
        <a:latin typeface="Calibri"/>
        <a:ea typeface="Calibri"/>
        <a:cs typeface="Calibri"/>
        <a:sym typeface="Calibri"/>
      </a:defRPr>
    </a:lvl6pPr>
    <a:lvl7pPr indent="2743200">
      <a:defRPr>
        <a:solidFill>
          <a:srgbClr val="292934"/>
        </a:solidFill>
        <a:latin typeface="Calibri"/>
        <a:ea typeface="Calibri"/>
        <a:cs typeface="Calibri"/>
        <a:sym typeface="Calibri"/>
      </a:defRPr>
    </a:lvl7pPr>
    <a:lvl8pPr indent="3200400">
      <a:defRPr>
        <a:solidFill>
          <a:srgbClr val="292934"/>
        </a:solidFill>
        <a:latin typeface="Calibri"/>
        <a:ea typeface="Calibri"/>
        <a:cs typeface="Calibri"/>
        <a:sym typeface="Calibri"/>
      </a:defRPr>
    </a:lvl8pPr>
    <a:lvl9pPr indent="3657600">
      <a:defRPr>
        <a:solidFill>
          <a:srgbClr val="292934"/>
        </a:solidFill>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533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FDD"/>
          </a:solidFill>
        </a:fill>
      </a:tcStyle>
    </a:wholeTbl>
    <a:band2H>
      <a:tcTxStyle/>
      <a:tcStyle>
        <a:tcBdr/>
        <a:fill>
          <a:solidFill>
            <a:srgbClr val="EEF0E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A29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A29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3A299"/>
          </a:solidFill>
        </a:fill>
      </a:tcStyle>
    </a:firstRow>
  </a:tblStyle>
  <a:tblStyle styleId="{C7B018BB-80A7-4F77-B60F-C8B233D01FF8}" styleName="">
    <a:tblBg/>
    <a:wholeTbl>
      <a:tcTxStyle b="on" i="on">
        <a:font>
          <a:latin typeface="Calibri"/>
          <a:ea typeface="Calibri"/>
          <a:cs typeface="Calibri"/>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D1D0"/>
          </a:solidFill>
        </a:fill>
      </a:tcStyle>
    </a:wholeTbl>
    <a:band2H>
      <a:tcTxStyle/>
      <a:tcStyle>
        <a:tcBdr/>
        <a:fill>
          <a:solidFill>
            <a:srgbClr val="EBE9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2605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2605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26056"/>
          </a:solidFill>
        </a:fill>
      </a:tcStyle>
    </a:firstRow>
  </a:tblStyle>
  <a:tblStyle styleId="{EEE7283C-3CF3-47DC-8721-378D4A62B228}" styleName="">
    <a:tblBg/>
    <a:wholeTbl>
      <a:tcTxStyle b="on" i="on">
        <a:font>
          <a:latin typeface="Calibri"/>
          <a:ea typeface="Calibri"/>
          <a:cs typeface="Calibri"/>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CECD"/>
          </a:solidFill>
        </a:fill>
      </a:tcStyle>
    </a:wholeTbl>
    <a:band2H>
      <a:tcTxStyle/>
      <a:tcStyle>
        <a:tcBdr/>
        <a:fill>
          <a:solidFill>
            <a:srgbClr val="EBE8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463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463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463D"/>
          </a:solidFill>
        </a:fill>
      </a:tcStyle>
    </a:firstRow>
  </a:tblStyle>
  <a:tblStyle styleId="{CF821DB8-F4EB-4A41-A1BA-3FCAFE7338EE}" styleName="">
    <a:tblBg/>
    <a:wholeTbl>
      <a:tcTxStyle b="on" i="on">
        <a:font>
          <a:latin typeface="Calibri"/>
          <a:ea typeface="Calibri"/>
          <a:cs typeface="Calibri"/>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3A299"/>
          </a:solidFill>
        </a:fill>
      </a:tcStyle>
    </a:firstCol>
    <a:lastRow>
      <a:tcTxStyle b="on" i="on">
        <a:font>
          <a:latin typeface="Calibri"/>
          <a:ea typeface="Calibri"/>
          <a:cs typeface="Calibri"/>
        </a:font>
        <a:srgbClr val="292934"/>
      </a:tcTxStyle>
      <a:tcStyle>
        <a:tcBdr>
          <a:left>
            <a:ln w="12700" cap="flat">
              <a:noFill/>
              <a:miter lim="400000"/>
            </a:ln>
          </a:left>
          <a:right>
            <a:ln w="12700" cap="flat">
              <a:noFill/>
              <a:miter lim="400000"/>
            </a:ln>
          </a:right>
          <a:top>
            <a:ln w="50800" cap="flat">
              <a:solidFill>
                <a:srgbClr val="292934"/>
              </a:solidFill>
              <a:prstDash val="solid"/>
              <a:bevel/>
            </a:ln>
          </a:top>
          <a:bottom>
            <a:ln w="25400" cap="flat">
              <a:solidFill>
                <a:srgbClr val="292934"/>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292934"/>
              </a:solidFill>
              <a:prstDash val="solid"/>
              <a:bevel/>
            </a:ln>
          </a:top>
          <a:bottom>
            <a:ln w="25400" cap="flat">
              <a:solidFill>
                <a:srgbClr val="292934"/>
              </a:solidFill>
              <a:prstDash val="solid"/>
              <a:bevel/>
            </a:ln>
          </a:bottom>
          <a:insideH>
            <a:ln w="12700" cap="flat">
              <a:noFill/>
              <a:miter lim="400000"/>
            </a:ln>
          </a:insideH>
          <a:insideV>
            <a:ln w="12700" cap="flat">
              <a:noFill/>
              <a:miter lim="400000"/>
            </a:ln>
          </a:insideV>
        </a:tcBdr>
        <a:fill>
          <a:solidFill>
            <a:srgbClr val="93A299"/>
          </a:solidFill>
        </a:fill>
      </a:tcStyle>
    </a:firstRow>
  </a:tblStyle>
  <a:tblStyle styleId="{33BA23B1-9221-436E-865A-0063620EA4FD}" styleName="">
    <a:tblBg/>
    <a:wholeTbl>
      <a:tcTxStyle b="on" i="on">
        <a:font>
          <a:latin typeface="Calibri"/>
          <a:ea typeface="Calibri"/>
          <a:cs typeface="Calibri"/>
        </a:font>
        <a:srgbClr val="292934"/>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CBCC"/>
          </a:solidFill>
        </a:fill>
      </a:tcStyle>
    </a:wholeTbl>
    <a:band2H>
      <a:tcTxStyle/>
      <a:tcStyle>
        <a:tcBdr/>
        <a:fill>
          <a:solidFill>
            <a:srgbClr val="E7E7E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2934"/>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2934"/>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2934"/>
          </a:solidFill>
        </a:fill>
      </a:tcStyle>
    </a:firstRow>
  </a:tblStyle>
  <a:tblStyle styleId="{2708684C-4D16-4618-839F-0558EEFCDFE6}" styleName="">
    <a:tblBg/>
    <a:wholeTbl>
      <a:tcTxStyle b="on" i="on">
        <a:font>
          <a:latin typeface="Calibri"/>
          <a:ea typeface="Calibri"/>
          <a:cs typeface="Calibri"/>
        </a:font>
        <a:srgbClr val="292934"/>
      </a:tcTxStyle>
      <a:tcStyle>
        <a:tcBdr>
          <a:left>
            <a:ln w="12700" cap="flat">
              <a:solidFill>
                <a:srgbClr val="292934"/>
              </a:solidFill>
              <a:prstDash val="solid"/>
              <a:bevel/>
            </a:ln>
          </a:left>
          <a:right>
            <a:ln w="12700" cap="flat">
              <a:solidFill>
                <a:srgbClr val="292934"/>
              </a:solidFill>
              <a:prstDash val="solid"/>
              <a:bevel/>
            </a:ln>
          </a:right>
          <a:top>
            <a:ln w="12700" cap="flat">
              <a:solidFill>
                <a:srgbClr val="292934"/>
              </a:solidFill>
              <a:prstDash val="solid"/>
              <a:bevel/>
            </a:ln>
          </a:top>
          <a:bottom>
            <a:ln w="127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solidFill>
            <a:srgbClr val="292934">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292934"/>
      </a:tcTxStyle>
      <a:tcStyle>
        <a:tcBdr>
          <a:left>
            <a:ln w="12700" cap="flat">
              <a:solidFill>
                <a:srgbClr val="292934"/>
              </a:solidFill>
              <a:prstDash val="solid"/>
              <a:bevel/>
            </a:ln>
          </a:left>
          <a:right>
            <a:ln w="12700" cap="flat">
              <a:solidFill>
                <a:srgbClr val="292934"/>
              </a:solidFill>
              <a:prstDash val="solid"/>
              <a:bevel/>
            </a:ln>
          </a:right>
          <a:top>
            <a:ln w="12700" cap="flat">
              <a:solidFill>
                <a:srgbClr val="292934"/>
              </a:solidFill>
              <a:prstDash val="solid"/>
              <a:bevel/>
            </a:ln>
          </a:top>
          <a:bottom>
            <a:ln w="127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solidFill>
            <a:srgbClr val="292934">
              <a:alpha val="20000"/>
            </a:srgbClr>
          </a:solidFill>
        </a:fill>
      </a:tcStyle>
    </a:firstCol>
    <a:lastRow>
      <a:tcTxStyle b="on" i="on">
        <a:font>
          <a:latin typeface="Calibri"/>
          <a:ea typeface="Calibri"/>
          <a:cs typeface="Calibri"/>
        </a:font>
        <a:srgbClr val="292934"/>
      </a:tcTxStyle>
      <a:tcStyle>
        <a:tcBdr>
          <a:left>
            <a:ln w="12700" cap="flat">
              <a:solidFill>
                <a:srgbClr val="292934"/>
              </a:solidFill>
              <a:prstDash val="solid"/>
              <a:bevel/>
            </a:ln>
          </a:left>
          <a:right>
            <a:ln w="12700" cap="flat">
              <a:solidFill>
                <a:srgbClr val="292934"/>
              </a:solidFill>
              <a:prstDash val="solid"/>
              <a:bevel/>
            </a:ln>
          </a:right>
          <a:top>
            <a:ln w="50800" cap="flat">
              <a:solidFill>
                <a:srgbClr val="292934"/>
              </a:solidFill>
              <a:prstDash val="solid"/>
              <a:bevel/>
            </a:ln>
          </a:top>
          <a:bottom>
            <a:ln w="127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noFill/>
        </a:fill>
      </a:tcStyle>
    </a:lastRow>
    <a:firstRow>
      <a:tcTxStyle b="on" i="on">
        <a:font>
          <a:latin typeface="Calibri"/>
          <a:ea typeface="Calibri"/>
          <a:cs typeface="Calibri"/>
        </a:font>
        <a:srgbClr val="292934"/>
      </a:tcTxStyle>
      <a:tcStyle>
        <a:tcBdr>
          <a:left>
            <a:ln w="12700" cap="flat">
              <a:solidFill>
                <a:srgbClr val="292934"/>
              </a:solidFill>
              <a:prstDash val="solid"/>
              <a:bevel/>
            </a:ln>
          </a:left>
          <a:right>
            <a:ln w="12700" cap="flat">
              <a:solidFill>
                <a:srgbClr val="292934"/>
              </a:solidFill>
              <a:prstDash val="solid"/>
              <a:bevel/>
            </a:ln>
          </a:right>
          <a:top>
            <a:ln w="12700" cap="flat">
              <a:solidFill>
                <a:srgbClr val="292934"/>
              </a:solidFill>
              <a:prstDash val="solid"/>
              <a:bevel/>
            </a:ln>
          </a:top>
          <a:bottom>
            <a:ln w="25400" cap="flat">
              <a:solidFill>
                <a:srgbClr val="292934"/>
              </a:solidFill>
              <a:prstDash val="solid"/>
              <a:bevel/>
            </a:ln>
          </a:bottom>
          <a:insideH>
            <a:ln w="12700" cap="flat">
              <a:solidFill>
                <a:srgbClr val="292934"/>
              </a:solidFill>
              <a:prstDash val="solid"/>
              <a:bevel/>
            </a:ln>
          </a:insideH>
          <a:insideV>
            <a:ln w="12700" cap="flat">
              <a:solidFill>
                <a:srgbClr val="292934"/>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60" autoAdjust="0"/>
  </p:normalViewPr>
  <p:slideViewPr>
    <p:cSldViewPr>
      <p:cViewPr>
        <p:scale>
          <a:sx n="110" d="100"/>
          <a:sy n="110" d="100"/>
        </p:scale>
        <p:origin x="-216" y="10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660788730"/>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 nombre es Margarita Chavez Escobar.</a:t>
            </a:r>
            <a:r>
              <a:rPr lang="en-US" baseline="0" dirty="0" smtClean="0"/>
              <a:t>  Hoy estare </a:t>
            </a:r>
            <a:r>
              <a:rPr lang="en-US" baseline="0" dirty="0" err="1" smtClean="0"/>
              <a:t>presentando</a:t>
            </a:r>
            <a:r>
              <a:rPr lang="en-US" baseline="0" dirty="0" smtClean="0"/>
              <a:t> mi </a:t>
            </a:r>
            <a:r>
              <a:rPr lang="en-US" baseline="0" dirty="0" err="1" smtClean="0"/>
              <a:t>tesina</a:t>
            </a:r>
            <a:r>
              <a:rPr lang="en-US" baseline="0" dirty="0" smtClean="0"/>
              <a:t>, la </a:t>
            </a:r>
            <a:r>
              <a:rPr lang="en-US" baseline="0" dirty="0" err="1" smtClean="0"/>
              <a:t>cual</a:t>
            </a:r>
            <a:r>
              <a:rPr lang="en-US" baseline="0" dirty="0" smtClean="0"/>
              <a:t> </a:t>
            </a:r>
            <a:r>
              <a:rPr lang="en-US" baseline="0" dirty="0" err="1" smtClean="0"/>
              <a:t>lleva</a:t>
            </a:r>
            <a:r>
              <a:rPr lang="en-US" baseline="0" dirty="0" smtClean="0"/>
              <a:t> </a:t>
            </a:r>
            <a:r>
              <a:rPr lang="en-US" baseline="0" dirty="0" err="1" smtClean="0"/>
              <a:t>por</a:t>
            </a:r>
            <a:r>
              <a:rPr lang="en-US" baseline="0" dirty="0" smtClean="0"/>
              <a:t> </a:t>
            </a:r>
            <a:r>
              <a:rPr lang="en-US" baseline="0" dirty="0" err="1" smtClean="0"/>
              <a:t>titulo</a:t>
            </a:r>
            <a:r>
              <a:rPr lang="en-US" baseline="0" dirty="0" smtClean="0"/>
              <a:t> El Bildungsroman </a:t>
            </a:r>
            <a:r>
              <a:rPr lang="en-US" baseline="0" dirty="0" err="1" smtClean="0"/>
              <a:t>femenino</a:t>
            </a:r>
            <a:r>
              <a:rPr lang="en-US" baseline="0" dirty="0" smtClean="0"/>
              <a:t> en </a:t>
            </a:r>
            <a:r>
              <a:rPr lang="en-US" baseline="0" dirty="0" err="1" smtClean="0"/>
              <a:t>las</a:t>
            </a:r>
            <a:r>
              <a:rPr lang="en-US" baseline="0" dirty="0" smtClean="0"/>
              <a:t> </a:t>
            </a:r>
            <a:r>
              <a:rPr lang="en-US" baseline="0" dirty="0" err="1" smtClean="0"/>
              <a:t>obras</a:t>
            </a:r>
            <a:r>
              <a:rPr lang="en-US" baseline="0" dirty="0" smtClean="0"/>
              <a:t> de Rosario </a:t>
            </a:r>
            <a:r>
              <a:rPr lang="en-US" baseline="0" dirty="0" err="1" smtClean="0"/>
              <a:t>Castellanos</a:t>
            </a:r>
            <a:r>
              <a:rPr lang="en-US" baseline="0" dirty="0" smtClean="0"/>
              <a:t> y Elena </a:t>
            </a:r>
            <a:r>
              <a:rPr lang="en-US" baseline="0" dirty="0" err="1" smtClean="0"/>
              <a:t>Poniatowska</a:t>
            </a:r>
            <a:r>
              <a:rPr lang="en-US" baseline="0" dirty="0" smtClean="0"/>
              <a:t>.</a:t>
            </a:r>
            <a:endParaRPr lang="en-US" dirty="0"/>
          </a:p>
        </p:txBody>
      </p:sp>
    </p:spTree>
    <p:extLst>
      <p:ext uri="{BB962C8B-B14F-4D97-AF65-F5344CB8AC3E}">
        <p14:creationId xmlns:p14="http://schemas.microsoft.com/office/powerpoint/2010/main" val="3440831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b="0" baseline="0" dirty="0" smtClean="0"/>
              <a:t>Su partida a la ciudad de México termina convirtiéndose en esa puerta que por fin se abriría para escaparse de las cadenas que sus padres  habían sembrado en ella, para deslindarse de aquellos principios que la habían atado  y las expectativas que no la dejaban ser ella misma. El estar  lejos de sus padres le brinda a Cecilia por fin la libertad que veía tan lejana.  Una libertad que al principio no sabía cómo utilizar puesto que era un elemento completamente nuevo para ella.  Se sentía soñada en un mundo distinto que le causaba una mezcla de sentimientos  como  miedo,  alegría e incertidumbre.  Mas sim embargo poco a poco Cecilia logra dominar su libertad y la usa para su propio beneficio y no solo eso, su mente de igual manera se va abriendo para tomar su propia conciencia de las cosas que la rodean y de elegir lo que a ella realmente le hará feliz.</a:t>
            </a:r>
            <a:endParaRPr lang="en-US" b="0" baseline="0" dirty="0" smtClean="0"/>
          </a:p>
        </p:txBody>
      </p:sp>
    </p:spTree>
    <p:extLst>
      <p:ext uri="{BB962C8B-B14F-4D97-AF65-F5344CB8AC3E}">
        <p14:creationId xmlns:p14="http://schemas.microsoft.com/office/powerpoint/2010/main" val="1996435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smtClean="0"/>
              <a:t>El desarrollo de Cecilia la ayuda a ir tejiendo ideologías distintas y concepto diferente de si misma.  La Cecilia cautiva y la Cecilia autónoma se convierten en dos seres distintos.  Por ejemplo, en cuestión a las relaciones, Cecilia sabia de ellas solo lo que podía ver a través de sus padres.  Que un matrimonio significaba la completa sumisión de una mujer  y la posesión del hombre sobre ella.  No veía una igualdad entre ambos seres y de igual manera no era capaz de valorar las cualidades de una mujer e inclusive de ella misma, en la existencia de una relación.  Sin embargo, la llegada de Ramón a su vida la hizo cambiar por completo su manera de percibir la relación entre un hombre y una mujer.   Se dio cuenta que tan importante el era hombre como la mujer y que ambos dependían el uno del otro para complementarse en cuestiones sentimentales. </a:t>
            </a:r>
            <a:r>
              <a:rPr lang="es-ES_tradnl" dirty="0" err="1" smtClean="0"/>
              <a:t>Comprendio</a:t>
            </a:r>
            <a:r>
              <a:rPr lang="es-ES_tradnl" dirty="0" smtClean="0"/>
              <a:t> que el hecho de estar en una relación era decisión propia y al igual una mujer era capaz de sobrevivir sin la compañía de un hombre, pues al final si una relación existía era para hacerlos a ambos felices si no simplemente no valía la pena. Por otra parte, en cuestiones de su persona.  Cecilia se encuentra </a:t>
            </a:r>
            <a:r>
              <a:rPr lang="es-ES_tradnl" dirty="0" err="1" smtClean="0"/>
              <a:t>asi</a:t>
            </a:r>
            <a:r>
              <a:rPr lang="es-ES_tradnl" dirty="0" smtClean="0"/>
              <a:t> misma en el sentido de que logra comprender quien en realidad quiere ser.  Se aferra a la idea de convertirse en escritora que es lo que en </a:t>
            </a:r>
            <a:r>
              <a:rPr lang="es-ES_tradnl" dirty="0" err="1" smtClean="0"/>
              <a:t>realidfad</a:t>
            </a:r>
            <a:r>
              <a:rPr lang="es-ES_tradnl" dirty="0" smtClean="0"/>
              <a:t> la apasiona.  Entiende que el camino no será fácil que quizás tendrá que desechar varias hojas antes de escribir una buena historia, que quizás también la soledad será su única compañía. Pero  a pesar de todo Cecilia decide seguir adelante y ser ella.</a:t>
            </a:r>
            <a:endParaRPr lang="es-ES_tradnl" dirty="0"/>
          </a:p>
        </p:txBody>
      </p:sp>
    </p:spTree>
    <p:extLst>
      <p:ext uri="{BB962C8B-B14F-4D97-AF65-F5344CB8AC3E}">
        <p14:creationId xmlns:p14="http://schemas.microsoft.com/office/powerpoint/2010/main" val="525270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smtClean="0"/>
              <a:t>Después de un largo trayecto, Cecilia el propósito  marcado bajo el </a:t>
            </a:r>
            <a:r>
              <a:rPr lang="es-ES_tradnl" dirty="0" err="1" smtClean="0"/>
              <a:t>Bildungsroman</a:t>
            </a:r>
            <a:r>
              <a:rPr lang="es-ES_tradnl" dirty="0" smtClean="0"/>
              <a:t> femenino.  Ella logra su autonomía y su libertad.  Se deslinda por completo de todo y de todos.  Esa libertad que alguna vez no sabía cómo usar, se vuelve en lo más preciado que le pudiese haber sido dado. Solo le faltaba tener que recorrer la vida sola, armarse de valor para fundirse en el desarrollo de sí misma y crear su propia </a:t>
            </a:r>
            <a:r>
              <a:rPr lang="es-ES_tradnl" dirty="0" err="1" smtClean="0"/>
              <a:t>consiencia</a:t>
            </a:r>
            <a:r>
              <a:rPr lang="es-ES_tradnl" dirty="0" smtClean="0"/>
              <a:t>.  Al final podemos ver como si es posible para una mujer deslindarse de las normas impuestas por la sociedad  e ir en contra de ellas para su propio beneficio.</a:t>
            </a:r>
            <a:endParaRPr lang="es-ES_tradnl" dirty="0"/>
          </a:p>
        </p:txBody>
      </p:sp>
    </p:spTree>
    <p:extLst>
      <p:ext uri="{BB962C8B-B14F-4D97-AF65-F5344CB8AC3E}">
        <p14:creationId xmlns:p14="http://schemas.microsoft.com/office/powerpoint/2010/main" val="2431628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Castellanos</a:t>
            </a:r>
            <a:r>
              <a:rPr lang="en-US" dirty="0" smtClean="0"/>
              <a:t> y </a:t>
            </a:r>
            <a:r>
              <a:rPr lang="en-US" dirty="0" err="1" smtClean="0"/>
              <a:t>Poniatowska</a:t>
            </a:r>
            <a:r>
              <a:rPr lang="en-US" baseline="0" dirty="0" smtClean="0"/>
              <a:t> </a:t>
            </a:r>
            <a:r>
              <a:rPr lang="en-US" baseline="0" dirty="0" err="1" smtClean="0"/>
              <a:t>critican</a:t>
            </a:r>
            <a:r>
              <a:rPr lang="en-US" baseline="0" dirty="0" smtClean="0"/>
              <a:t> </a:t>
            </a:r>
            <a:r>
              <a:rPr lang="en-US" baseline="0" dirty="0" err="1" smtClean="0"/>
              <a:t>las</a:t>
            </a:r>
            <a:r>
              <a:rPr lang="en-US" baseline="0" dirty="0" smtClean="0"/>
              <a:t> </a:t>
            </a:r>
            <a:r>
              <a:rPr lang="en-US" baseline="0" dirty="0" err="1" smtClean="0"/>
              <a:t>normas</a:t>
            </a:r>
            <a:r>
              <a:rPr lang="en-US" baseline="0" dirty="0" smtClean="0"/>
              <a:t> </a:t>
            </a:r>
            <a:r>
              <a:rPr lang="en-US" baseline="0" dirty="0" err="1" smtClean="0"/>
              <a:t>sociales</a:t>
            </a:r>
            <a:r>
              <a:rPr lang="en-US" baseline="0" dirty="0" smtClean="0"/>
              <a:t> </a:t>
            </a:r>
            <a:r>
              <a:rPr lang="en-US" baseline="0" dirty="0" err="1" smtClean="0"/>
              <a:t>que</a:t>
            </a:r>
            <a:r>
              <a:rPr lang="en-US" baseline="0" dirty="0" smtClean="0"/>
              <a:t> </a:t>
            </a:r>
            <a:r>
              <a:rPr lang="en-US" baseline="0" dirty="0" err="1" smtClean="0"/>
              <a:t>afectan</a:t>
            </a:r>
            <a:r>
              <a:rPr lang="en-US" baseline="0" dirty="0" smtClean="0"/>
              <a:t> a la </a:t>
            </a:r>
            <a:r>
              <a:rPr lang="en-US" baseline="0" dirty="0" err="1" smtClean="0"/>
              <a:t>mujer</a:t>
            </a:r>
            <a:r>
              <a:rPr lang="en-US" baseline="0" dirty="0" smtClean="0"/>
              <a:t> </a:t>
            </a:r>
            <a:r>
              <a:rPr lang="en-US" baseline="0" dirty="0" err="1" smtClean="0"/>
              <a:t>dentro</a:t>
            </a:r>
            <a:r>
              <a:rPr lang="en-US" baseline="0" dirty="0" smtClean="0"/>
              <a:t> de la </a:t>
            </a:r>
            <a:r>
              <a:rPr lang="en-US" baseline="0" dirty="0" err="1" smtClean="0"/>
              <a:t>sociedad</a:t>
            </a:r>
            <a:r>
              <a:rPr lang="en-US" baseline="0" dirty="0" smtClean="0"/>
              <a:t> </a:t>
            </a:r>
            <a:r>
              <a:rPr lang="en-US" baseline="0" dirty="0" err="1" smtClean="0"/>
              <a:t>mexicana</a:t>
            </a:r>
            <a:r>
              <a:rPr lang="en-US" baseline="0" dirty="0" smtClean="0"/>
              <a:t> </a:t>
            </a:r>
            <a:r>
              <a:rPr lang="en-US" baseline="0" dirty="0" err="1" smtClean="0"/>
              <a:t>usando</a:t>
            </a:r>
            <a:r>
              <a:rPr lang="en-US" baseline="0" dirty="0" smtClean="0"/>
              <a:t> los </a:t>
            </a:r>
            <a:r>
              <a:rPr lang="en-US" baseline="0" dirty="0" err="1" smtClean="0"/>
              <a:t>conceptos</a:t>
            </a:r>
            <a:r>
              <a:rPr lang="en-US" baseline="0" dirty="0" smtClean="0"/>
              <a:t> del Bildungsroman </a:t>
            </a:r>
            <a:r>
              <a:rPr lang="en-US" baseline="0" dirty="0" err="1" smtClean="0"/>
              <a:t>femenino</a:t>
            </a:r>
            <a:r>
              <a:rPr lang="en-US" baseline="0" dirty="0" smtClean="0"/>
              <a:t> en </a:t>
            </a:r>
            <a:r>
              <a:rPr lang="en-US" baseline="0" dirty="0" err="1" smtClean="0"/>
              <a:t>sus</a:t>
            </a:r>
            <a:r>
              <a:rPr lang="en-US" baseline="0" dirty="0" smtClean="0"/>
              <a:t> </a:t>
            </a:r>
            <a:r>
              <a:rPr lang="en-US" baseline="0" dirty="0" err="1" smtClean="0"/>
              <a:t>obras</a:t>
            </a:r>
            <a:r>
              <a:rPr lang="en-US" baseline="0" dirty="0" smtClean="0"/>
              <a:t> y </a:t>
            </a:r>
            <a:r>
              <a:rPr lang="en-US" baseline="0" dirty="0" err="1" smtClean="0"/>
              <a:t>enseñandonos</a:t>
            </a:r>
            <a:r>
              <a:rPr lang="en-US" baseline="0" dirty="0" smtClean="0"/>
              <a:t> un </a:t>
            </a:r>
            <a:r>
              <a:rPr lang="en-US" baseline="0" dirty="0" err="1" smtClean="0"/>
              <a:t>desarrollo</a:t>
            </a:r>
            <a:r>
              <a:rPr lang="en-US" baseline="0" dirty="0" smtClean="0"/>
              <a:t> </a:t>
            </a:r>
            <a:r>
              <a:rPr lang="en-US" baseline="0" dirty="0" err="1" smtClean="0"/>
              <a:t>tanto</a:t>
            </a:r>
            <a:r>
              <a:rPr lang="en-US" baseline="0" dirty="0" smtClean="0"/>
              <a:t> moral </a:t>
            </a:r>
            <a:r>
              <a:rPr lang="en-US" baseline="0" dirty="0" err="1" smtClean="0"/>
              <a:t>como</a:t>
            </a:r>
            <a:r>
              <a:rPr lang="en-US" baseline="0" dirty="0" smtClean="0"/>
              <a:t> </a:t>
            </a:r>
            <a:r>
              <a:rPr lang="en-US" baseline="0" dirty="0" err="1" smtClean="0"/>
              <a:t>pshycologico</a:t>
            </a:r>
            <a:r>
              <a:rPr lang="en-US" baseline="0" dirty="0" smtClean="0"/>
              <a:t> a </a:t>
            </a:r>
            <a:r>
              <a:rPr lang="en-US" baseline="0" dirty="0" err="1" smtClean="0"/>
              <a:t>traves</a:t>
            </a:r>
            <a:r>
              <a:rPr lang="en-US" baseline="0" dirty="0" smtClean="0"/>
              <a:t> de los </a:t>
            </a:r>
            <a:r>
              <a:rPr lang="en-US" baseline="0" dirty="0" err="1" smtClean="0"/>
              <a:t>personajes</a:t>
            </a:r>
            <a:r>
              <a:rPr lang="en-US" baseline="0" dirty="0" smtClean="0"/>
              <a:t> de </a:t>
            </a:r>
            <a:r>
              <a:rPr lang="en-US" baseline="0" dirty="0" err="1" smtClean="0"/>
              <a:t>cecilia</a:t>
            </a:r>
            <a:r>
              <a:rPr lang="en-US" baseline="0" dirty="0" smtClean="0"/>
              <a:t> Rojas y </a:t>
            </a:r>
            <a:r>
              <a:rPr lang="en-US" baseline="0" dirty="0" err="1" smtClean="0"/>
              <a:t>Jesusa</a:t>
            </a:r>
            <a:r>
              <a:rPr lang="en-US" baseline="0" dirty="0" smtClean="0"/>
              <a:t> </a:t>
            </a:r>
            <a:r>
              <a:rPr lang="en-US" baseline="0" dirty="0" err="1" smtClean="0"/>
              <a:t>Palancares</a:t>
            </a:r>
            <a:r>
              <a:rPr lang="en-US" baseline="0" dirty="0" smtClean="0"/>
              <a:t> </a:t>
            </a:r>
            <a:r>
              <a:rPr lang="en-US" baseline="0" dirty="0" err="1" smtClean="0"/>
              <a:t>quinenes</a:t>
            </a:r>
            <a:r>
              <a:rPr lang="en-US" baseline="0" dirty="0" smtClean="0"/>
              <a:t> en </a:t>
            </a:r>
            <a:r>
              <a:rPr lang="en-US" baseline="0" dirty="0" err="1" smtClean="0"/>
              <a:t>si</a:t>
            </a:r>
            <a:r>
              <a:rPr lang="en-US" baseline="0" dirty="0" smtClean="0"/>
              <a:t> </a:t>
            </a:r>
            <a:r>
              <a:rPr lang="en-US" baseline="0" dirty="0" err="1" smtClean="0"/>
              <a:t>encierran</a:t>
            </a:r>
            <a:r>
              <a:rPr lang="en-US" baseline="0" dirty="0" smtClean="0"/>
              <a:t> </a:t>
            </a:r>
            <a:r>
              <a:rPr lang="en-US" baseline="0" dirty="0" err="1" smtClean="0"/>
              <a:t>varias</a:t>
            </a:r>
            <a:r>
              <a:rPr lang="en-US" baseline="0" dirty="0" smtClean="0"/>
              <a:t> de </a:t>
            </a:r>
            <a:r>
              <a:rPr lang="en-US" baseline="0" dirty="0" err="1" smtClean="0"/>
              <a:t>las</a:t>
            </a:r>
            <a:r>
              <a:rPr lang="en-US" baseline="0" dirty="0" smtClean="0"/>
              <a:t> </a:t>
            </a:r>
            <a:r>
              <a:rPr lang="en-US" baseline="0" dirty="0" err="1" smtClean="0"/>
              <a:t>caracterisican</a:t>
            </a:r>
            <a:r>
              <a:rPr lang="en-US" baseline="0" dirty="0" smtClean="0"/>
              <a:t> </a:t>
            </a:r>
            <a:r>
              <a:rPr lang="en-US" baseline="0" dirty="0" err="1" smtClean="0"/>
              <a:t>encontradas</a:t>
            </a:r>
            <a:r>
              <a:rPr lang="en-US" baseline="0" dirty="0" smtClean="0"/>
              <a:t> </a:t>
            </a:r>
            <a:r>
              <a:rPr lang="en-US" baseline="0" dirty="0" err="1" smtClean="0"/>
              <a:t>dentro</a:t>
            </a:r>
            <a:r>
              <a:rPr lang="en-US" baseline="0" dirty="0" smtClean="0"/>
              <a:t> de </a:t>
            </a:r>
            <a:r>
              <a:rPr lang="en-US" baseline="0" dirty="0" err="1" smtClean="0"/>
              <a:t>las</a:t>
            </a:r>
            <a:r>
              <a:rPr lang="en-US" baseline="0" dirty="0" smtClean="0"/>
              <a:t> </a:t>
            </a:r>
            <a:r>
              <a:rPr lang="en-US" baseline="0" dirty="0" err="1" smtClean="0"/>
              <a:t>mujeres</a:t>
            </a:r>
            <a:r>
              <a:rPr lang="en-US" baseline="0" dirty="0" smtClean="0"/>
              <a:t> </a:t>
            </a:r>
            <a:r>
              <a:rPr lang="en-US" baseline="0" dirty="0" err="1" smtClean="0"/>
              <a:t>mexicanas</a:t>
            </a:r>
            <a:r>
              <a:rPr lang="en-US" baseline="0" dirty="0" smtClean="0"/>
              <a:t>.</a:t>
            </a:r>
            <a:endParaRPr lang="es-ES_tradnl" dirty="0"/>
          </a:p>
        </p:txBody>
      </p:sp>
    </p:spTree>
    <p:extLst>
      <p:ext uri="{BB962C8B-B14F-4D97-AF65-F5344CB8AC3E}">
        <p14:creationId xmlns:p14="http://schemas.microsoft.com/office/powerpoint/2010/main" val="1388469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a:t>
            </a:r>
            <a:r>
              <a:rPr lang="en-US" baseline="0" dirty="0" smtClean="0"/>
              <a:t> seta </a:t>
            </a:r>
            <a:r>
              <a:rPr lang="en-US" baseline="0" dirty="0" err="1" smtClean="0"/>
              <a:t>bibliografia</a:t>
            </a:r>
            <a:r>
              <a:rPr lang="en-US" baseline="0" dirty="0" smtClean="0"/>
              <a:t> </a:t>
            </a:r>
            <a:r>
              <a:rPr lang="en-US" baseline="0" dirty="0" err="1" smtClean="0"/>
              <a:t>estan</a:t>
            </a:r>
            <a:r>
              <a:rPr lang="en-US" baseline="0" dirty="0" smtClean="0"/>
              <a:t> </a:t>
            </a:r>
            <a:r>
              <a:rPr lang="en-US" baseline="0" dirty="0" err="1" smtClean="0"/>
              <a:t>citados</a:t>
            </a:r>
            <a:r>
              <a:rPr lang="en-US" baseline="0" dirty="0" smtClean="0"/>
              <a:t> los </a:t>
            </a:r>
            <a:r>
              <a:rPr lang="en-US" baseline="0" dirty="0" err="1" smtClean="0"/>
              <a:t>recursos</a:t>
            </a:r>
            <a:r>
              <a:rPr lang="en-US" baseline="0" dirty="0" smtClean="0"/>
              <a:t> </a:t>
            </a:r>
            <a:r>
              <a:rPr lang="en-US" baseline="0" dirty="0" err="1" smtClean="0"/>
              <a:t>que</a:t>
            </a:r>
            <a:r>
              <a:rPr lang="en-US" baseline="0" dirty="0" smtClean="0"/>
              <a:t> use </a:t>
            </a:r>
            <a:r>
              <a:rPr lang="en-US" baseline="0" dirty="0" err="1" smtClean="0"/>
              <a:t>para</a:t>
            </a:r>
            <a:r>
              <a:rPr lang="en-US" baseline="0" dirty="0" smtClean="0"/>
              <a:t> </a:t>
            </a:r>
            <a:r>
              <a:rPr lang="en-US" baseline="0" dirty="0" err="1" smtClean="0"/>
              <a:t>adquirir</a:t>
            </a:r>
            <a:r>
              <a:rPr lang="en-US" baseline="0" dirty="0" smtClean="0"/>
              <a:t> la </a:t>
            </a:r>
            <a:r>
              <a:rPr lang="en-US" baseline="0" dirty="0" err="1" smtClean="0"/>
              <a:t>informacion</a:t>
            </a:r>
            <a:r>
              <a:rPr lang="en-US" baseline="0" dirty="0" smtClean="0"/>
              <a:t> de mi </a:t>
            </a:r>
            <a:r>
              <a:rPr lang="en-US" baseline="0" dirty="0" err="1" smtClean="0"/>
              <a:t>tesina</a:t>
            </a:r>
            <a:endParaRPr lang="es-ES_tradnl" dirty="0"/>
          </a:p>
        </p:txBody>
      </p:sp>
    </p:spTree>
    <p:extLst>
      <p:ext uri="{BB962C8B-B14F-4D97-AF65-F5344CB8AC3E}">
        <p14:creationId xmlns:p14="http://schemas.microsoft.com/office/powerpoint/2010/main" val="3231381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Muchas</a:t>
            </a:r>
            <a:r>
              <a:rPr lang="en-US" dirty="0" smtClean="0"/>
              <a:t> gracias </a:t>
            </a:r>
            <a:r>
              <a:rPr lang="en-US" dirty="0" err="1" smtClean="0"/>
              <a:t>por</a:t>
            </a:r>
            <a:r>
              <a:rPr lang="en-US" dirty="0" smtClean="0"/>
              <a:t> </a:t>
            </a:r>
            <a:r>
              <a:rPr lang="en-US" dirty="0" err="1" smtClean="0"/>
              <a:t>su</a:t>
            </a:r>
            <a:r>
              <a:rPr lang="en-US" dirty="0" smtClean="0"/>
              <a:t> </a:t>
            </a:r>
            <a:r>
              <a:rPr lang="en-US" dirty="0" err="1" smtClean="0"/>
              <a:t>atencion</a:t>
            </a:r>
            <a:r>
              <a:rPr lang="en-US" dirty="0" smtClean="0"/>
              <a:t>.</a:t>
            </a:r>
            <a:endParaRPr lang="es-ES_tradnl" dirty="0"/>
          </a:p>
        </p:txBody>
      </p:sp>
    </p:spTree>
    <p:extLst>
      <p:ext uri="{BB962C8B-B14F-4D97-AF65-F5344CB8AC3E}">
        <p14:creationId xmlns:p14="http://schemas.microsoft.com/office/powerpoint/2010/main" val="192242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prstGeom prst="rect">
            <a:avLst/>
          </a:prstGeom>
        </p:spPr>
        <p:txBody>
          <a:bodyPr/>
          <a:lstStyle/>
          <a:p>
            <a:pPr lvl="0"/>
            <a:endParaRPr/>
          </a:p>
        </p:txBody>
      </p:sp>
      <p:sp>
        <p:nvSpPr>
          <p:cNvPr id="57" name="Shape 57"/>
          <p:cNvSpPr>
            <a:spLocks noGrp="1"/>
          </p:cNvSpPr>
          <p:nvPr>
            <p:ph type="body" sz="quarter" idx="1"/>
          </p:nvPr>
        </p:nvSpPr>
        <p:spPr>
          <a:prstGeom prst="rect">
            <a:avLst/>
          </a:prstGeom>
        </p:spPr>
        <p:txBody>
          <a:bodyPr/>
          <a:lstStyle/>
          <a:p>
            <a:pPr lvl="0">
              <a:defRPr sz="1800"/>
            </a:pPr>
            <a:r>
              <a:rPr lang="en-US" sz="2400" dirty="0" smtClean="0"/>
              <a:t> </a:t>
            </a:r>
            <a:r>
              <a:rPr lang="es-ES_tradnl" sz="2400" dirty="0" smtClean="0"/>
              <a:t>El propósito de este ensayo es definir tanto como identificar el </a:t>
            </a:r>
            <a:r>
              <a:rPr lang="es-ES_tradnl" sz="2400" dirty="0" err="1" smtClean="0"/>
              <a:t>Bildungsroman</a:t>
            </a:r>
            <a:r>
              <a:rPr lang="es-ES_tradnl" sz="2400" dirty="0" smtClean="0"/>
              <a:t> femenino.</a:t>
            </a:r>
          </a:p>
          <a:p>
            <a:pPr lvl="0">
              <a:defRPr sz="1800"/>
            </a:pPr>
            <a:r>
              <a:rPr lang="es-ES_tradnl" sz="2400" dirty="0" smtClean="0"/>
              <a:t>Para ello examino el </a:t>
            </a:r>
            <a:r>
              <a:rPr lang="es-ES_tradnl" sz="2400" dirty="0" err="1" smtClean="0"/>
              <a:t>dasarrollo</a:t>
            </a:r>
            <a:r>
              <a:rPr lang="es-ES_tradnl" sz="2400" dirty="0" smtClean="0"/>
              <a:t> de este género literario y comento las teorías y tendencias literarias que se asocian con el</a:t>
            </a:r>
          </a:p>
          <a:p>
            <a:pPr lvl="0">
              <a:defRPr sz="1800"/>
            </a:pPr>
            <a:r>
              <a:rPr lang="es-ES_tradnl" sz="2400" dirty="0" smtClean="0"/>
              <a:t>También hago un análisis de 2 </a:t>
            </a:r>
            <a:r>
              <a:rPr lang="es-ES_tradnl" sz="2400" dirty="0" err="1" smtClean="0"/>
              <a:t>Bildungsromans</a:t>
            </a:r>
            <a:r>
              <a:rPr lang="es-ES_tradnl" sz="2400" dirty="0" smtClean="0"/>
              <a:t> femeninos encontrados en las novelas de Rosario Castellanos Rito de iniciación y Elena </a:t>
            </a:r>
            <a:r>
              <a:rPr lang="es-ES_tradnl" sz="2400" dirty="0" err="1" smtClean="0"/>
              <a:t>Poniatowska</a:t>
            </a:r>
            <a:r>
              <a:rPr lang="es-ES_tradnl" sz="2400" dirty="0" smtClean="0"/>
              <a:t> Hasta no verte </a:t>
            </a:r>
            <a:r>
              <a:rPr lang="es-ES_tradnl" sz="2400" dirty="0" err="1" smtClean="0"/>
              <a:t>Jesus</a:t>
            </a:r>
            <a:r>
              <a:rPr lang="es-ES_tradnl" sz="2400" dirty="0" smtClean="0"/>
              <a:t> </a:t>
            </a:r>
            <a:r>
              <a:rPr lang="es-ES_tradnl" sz="2400" dirty="0" err="1" smtClean="0"/>
              <a:t>mio</a:t>
            </a:r>
            <a:endParaRPr lang="es-ES_tradnl" sz="2400" dirty="0" smtClean="0"/>
          </a:p>
          <a:p>
            <a:pPr lvl="0">
              <a:defRPr sz="1800"/>
            </a:pPr>
            <a:r>
              <a:rPr lang="es-ES_tradnl" sz="2400" dirty="0" smtClean="0"/>
              <a:t>Me enfoco en los personajes principales de estas novelas (Cecilia Rojas y </a:t>
            </a:r>
            <a:r>
              <a:rPr lang="es-ES_tradnl" sz="2400" dirty="0" err="1" smtClean="0"/>
              <a:t>Jesusa</a:t>
            </a:r>
            <a:r>
              <a:rPr lang="es-ES_tradnl" sz="2400" dirty="0" smtClean="0"/>
              <a:t> </a:t>
            </a:r>
            <a:r>
              <a:rPr lang="es-ES_tradnl" sz="2400" dirty="0" err="1" smtClean="0"/>
              <a:t>Palancares</a:t>
            </a:r>
            <a:r>
              <a:rPr lang="es-ES_tradnl" sz="2400" dirty="0" smtClean="0"/>
              <a:t>) para mostrar las características del </a:t>
            </a:r>
            <a:r>
              <a:rPr lang="es-ES_tradnl" sz="2400" dirty="0" err="1" smtClean="0"/>
              <a:t>Bildungsroman</a:t>
            </a:r>
            <a:r>
              <a:rPr lang="es-ES_tradnl" sz="2400" dirty="0" smtClean="0"/>
              <a:t> femenino en cada una de las respectivas obras.</a:t>
            </a:r>
          </a:p>
          <a:p>
            <a:pPr lvl="0">
              <a:defRPr sz="1800"/>
            </a:pPr>
            <a:endParaRPr sz="2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00000"/>
              </a:lnSpc>
              <a:buFont typeface="Arial" pitchFamily="34" charset="0"/>
              <a:buChar char="•"/>
            </a:pPr>
            <a:r>
              <a:rPr lang="en-US" dirty="0" smtClean="0"/>
              <a:t>En </a:t>
            </a:r>
            <a:r>
              <a:rPr lang="en-US" dirty="0" err="1" smtClean="0"/>
              <a:t>esta</a:t>
            </a:r>
            <a:r>
              <a:rPr lang="en-US" baseline="0" dirty="0" smtClean="0"/>
              <a:t> </a:t>
            </a:r>
            <a:r>
              <a:rPr lang="en-US" baseline="0" dirty="0" err="1" smtClean="0"/>
              <a:t>presentacion</a:t>
            </a:r>
            <a:r>
              <a:rPr lang="en-US" baseline="0" dirty="0" smtClean="0"/>
              <a:t> me </a:t>
            </a:r>
            <a:r>
              <a:rPr lang="en-US" baseline="0" dirty="0" err="1" smtClean="0"/>
              <a:t>dirigire</a:t>
            </a:r>
            <a:r>
              <a:rPr lang="en-US" baseline="0" dirty="0" smtClean="0"/>
              <a:t> </a:t>
            </a:r>
            <a:r>
              <a:rPr lang="en-US" baseline="0" dirty="0" err="1" smtClean="0"/>
              <a:t>primero</a:t>
            </a:r>
            <a:r>
              <a:rPr lang="en-US" baseline="0" dirty="0" smtClean="0"/>
              <a:t> a </a:t>
            </a:r>
            <a:r>
              <a:rPr lang="en-US" baseline="0" dirty="0" err="1" smtClean="0"/>
              <a:t>describir</a:t>
            </a:r>
            <a:r>
              <a:rPr lang="en-US" baseline="0" dirty="0" smtClean="0"/>
              <a:t> el </a:t>
            </a:r>
            <a:r>
              <a:rPr lang="en-US" baseline="0" dirty="0" err="1" smtClean="0"/>
              <a:t>origen</a:t>
            </a:r>
            <a:r>
              <a:rPr lang="en-US" baseline="0" dirty="0" smtClean="0"/>
              <a:t> del </a:t>
            </a:r>
            <a:r>
              <a:rPr lang="en-US" baseline="0" dirty="0" err="1" smtClean="0"/>
              <a:t>termino</a:t>
            </a:r>
            <a:r>
              <a:rPr lang="en-US" baseline="0" dirty="0" smtClean="0"/>
              <a:t>  </a:t>
            </a:r>
            <a:r>
              <a:rPr lang="en-US" baseline="0" dirty="0" err="1" smtClean="0"/>
              <a:t>literario</a:t>
            </a:r>
            <a:r>
              <a:rPr lang="en-US" baseline="0" dirty="0" smtClean="0"/>
              <a:t> del Bildungsroman  </a:t>
            </a:r>
            <a:r>
              <a:rPr lang="en-US" baseline="0" dirty="0" err="1" smtClean="0"/>
              <a:t>para</a:t>
            </a:r>
            <a:r>
              <a:rPr lang="en-US" baseline="0" dirty="0" smtClean="0"/>
              <a:t> </a:t>
            </a:r>
            <a:r>
              <a:rPr lang="en-US" baseline="0" dirty="0" err="1" smtClean="0"/>
              <a:t>posteriormente</a:t>
            </a:r>
            <a:r>
              <a:rPr lang="en-US" baseline="0" dirty="0" smtClean="0"/>
              <a:t> </a:t>
            </a:r>
            <a:r>
              <a:rPr lang="en-US" baseline="0" dirty="0" err="1" smtClean="0"/>
              <a:t>hacer</a:t>
            </a:r>
            <a:r>
              <a:rPr lang="en-US" baseline="0" dirty="0" smtClean="0"/>
              <a:t> </a:t>
            </a:r>
            <a:r>
              <a:rPr lang="en-US" baseline="0" dirty="0" err="1" smtClean="0"/>
              <a:t>mencion</a:t>
            </a:r>
            <a:r>
              <a:rPr lang="en-US" baseline="0" dirty="0" smtClean="0"/>
              <a:t> del </a:t>
            </a:r>
            <a:r>
              <a:rPr lang="en-US" baseline="0" dirty="0" err="1" smtClean="0"/>
              <a:t>concepto</a:t>
            </a:r>
            <a:r>
              <a:rPr lang="en-US" baseline="0" dirty="0" smtClean="0"/>
              <a:t> del </a:t>
            </a:r>
            <a:r>
              <a:rPr lang="en-US" baseline="0" dirty="0" err="1" smtClean="0"/>
              <a:t>Bildunsroman</a:t>
            </a:r>
            <a:r>
              <a:rPr lang="en-US" baseline="0" dirty="0" smtClean="0"/>
              <a:t> </a:t>
            </a:r>
            <a:r>
              <a:rPr lang="en-US" baseline="0" dirty="0" err="1" smtClean="0"/>
              <a:t>femenino</a:t>
            </a:r>
            <a:r>
              <a:rPr lang="en-US" baseline="0" dirty="0" smtClean="0"/>
              <a:t> y </a:t>
            </a:r>
            <a:r>
              <a:rPr lang="en-US" baseline="0" dirty="0" err="1" smtClean="0"/>
              <a:t>las</a:t>
            </a:r>
            <a:r>
              <a:rPr lang="en-US" baseline="0" dirty="0" smtClean="0"/>
              <a:t> </a:t>
            </a:r>
            <a:r>
              <a:rPr lang="en-US" baseline="0" dirty="0" err="1" smtClean="0"/>
              <a:t>caracteristicas</a:t>
            </a:r>
            <a:r>
              <a:rPr lang="en-US" baseline="0" dirty="0" smtClean="0"/>
              <a:t> del </a:t>
            </a:r>
            <a:r>
              <a:rPr lang="en-US" baseline="0" dirty="0" err="1" smtClean="0"/>
              <a:t>mismo</a:t>
            </a:r>
            <a:r>
              <a:rPr lang="en-US" baseline="0" dirty="0" smtClean="0"/>
              <a:t>.</a:t>
            </a:r>
          </a:p>
          <a:p>
            <a:pPr marL="342900" indent="-342900">
              <a:lnSpc>
                <a:spcPct val="100000"/>
              </a:lnSpc>
              <a:buFont typeface="Arial" pitchFamily="34" charset="0"/>
              <a:buChar char="•"/>
            </a:pPr>
            <a:r>
              <a:rPr lang="en-US" baseline="0" dirty="0" err="1" smtClean="0"/>
              <a:t>Despues</a:t>
            </a:r>
            <a:r>
              <a:rPr lang="en-US" baseline="0" dirty="0" smtClean="0"/>
              <a:t> </a:t>
            </a:r>
            <a:r>
              <a:rPr lang="en-US" baseline="0" dirty="0" err="1" smtClean="0"/>
              <a:t>hablare</a:t>
            </a:r>
            <a:r>
              <a:rPr lang="en-US" baseline="0" dirty="0" smtClean="0"/>
              <a:t> un </a:t>
            </a:r>
            <a:r>
              <a:rPr lang="en-US" baseline="0" dirty="0" err="1" smtClean="0"/>
              <a:t>poco</a:t>
            </a:r>
            <a:r>
              <a:rPr lang="en-US" baseline="0" dirty="0" smtClean="0"/>
              <a:t> del </a:t>
            </a:r>
            <a:r>
              <a:rPr lang="en-US" baseline="0" dirty="0" err="1" smtClean="0"/>
              <a:t>Bildunsroman</a:t>
            </a:r>
            <a:r>
              <a:rPr lang="en-US" baseline="0" dirty="0" smtClean="0"/>
              <a:t> </a:t>
            </a:r>
            <a:r>
              <a:rPr lang="en-US" baseline="0" dirty="0" err="1" smtClean="0"/>
              <a:t>dentro</a:t>
            </a:r>
            <a:r>
              <a:rPr lang="en-US" baseline="0" dirty="0" smtClean="0"/>
              <a:t> de la </a:t>
            </a:r>
            <a:r>
              <a:rPr lang="en-US" baseline="0" dirty="0" err="1" smtClean="0"/>
              <a:t>literatura</a:t>
            </a:r>
            <a:r>
              <a:rPr lang="en-US" baseline="0" dirty="0" smtClean="0"/>
              <a:t> </a:t>
            </a:r>
            <a:r>
              <a:rPr lang="en-US" baseline="0" dirty="0" err="1" smtClean="0"/>
              <a:t>mexicana</a:t>
            </a:r>
            <a:r>
              <a:rPr lang="en-US" baseline="0" dirty="0" smtClean="0"/>
              <a:t> </a:t>
            </a:r>
            <a:r>
              <a:rPr lang="en-US" baseline="0" dirty="0" err="1" smtClean="0"/>
              <a:t>haciendo</a:t>
            </a:r>
            <a:r>
              <a:rPr lang="en-US" baseline="0" dirty="0" smtClean="0"/>
              <a:t> </a:t>
            </a:r>
            <a:r>
              <a:rPr lang="en-US" baseline="0" dirty="0" err="1" smtClean="0"/>
              <a:t>mencion</a:t>
            </a:r>
            <a:r>
              <a:rPr lang="en-US" baseline="0" dirty="0" smtClean="0"/>
              <a:t> de </a:t>
            </a:r>
            <a:r>
              <a:rPr lang="en-US" baseline="0" dirty="0" err="1" smtClean="0"/>
              <a:t>las</a:t>
            </a:r>
            <a:r>
              <a:rPr lang="en-US" baseline="0" dirty="0" smtClean="0"/>
              <a:t> </a:t>
            </a:r>
            <a:r>
              <a:rPr lang="en-US" baseline="0" dirty="0" err="1" smtClean="0"/>
              <a:t>escritoras</a:t>
            </a:r>
            <a:r>
              <a:rPr lang="en-US" baseline="0" dirty="0" smtClean="0"/>
              <a:t> </a:t>
            </a:r>
            <a:r>
              <a:rPr lang="en-US" baseline="0" dirty="0" err="1" smtClean="0"/>
              <a:t>mexicanas</a:t>
            </a:r>
            <a:r>
              <a:rPr lang="en-US" baseline="0" dirty="0" smtClean="0"/>
              <a:t> Rosario </a:t>
            </a:r>
            <a:r>
              <a:rPr lang="en-US" baseline="0" dirty="0" err="1" smtClean="0"/>
              <a:t>Castellanos</a:t>
            </a:r>
            <a:r>
              <a:rPr lang="en-US" baseline="0" dirty="0" smtClean="0"/>
              <a:t> y </a:t>
            </a:r>
            <a:r>
              <a:rPr lang="en-US" baseline="0" dirty="0" err="1" smtClean="0"/>
              <a:t>Elene</a:t>
            </a:r>
            <a:r>
              <a:rPr lang="en-US" baseline="0" dirty="0" smtClean="0"/>
              <a:t> </a:t>
            </a:r>
            <a:r>
              <a:rPr lang="en-US" baseline="0" dirty="0" err="1" smtClean="0"/>
              <a:t>Poniatowska</a:t>
            </a:r>
            <a:endParaRPr lang="en-US" baseline="0" dirty="0" smtClean="0"/>
          </a:p>
          <a:p>
            <a:pPr marL="342900" indent="-342900">
              <a:lnSpc>
                <a:spcPct val="100000"/>
              </a:lnSpc>
              <a:buFont typeface="Arial" pitchFamily="34" charset="0"/>
              <a:buChar char="•"/>
            </a:pPr>
            <a:r>
              <a:rPr lang="en-US" baseline="0" dirty="0" err="1" smtClean="0"/>
              <a:t>Tambien</a:t>
            </a:r>
            <a:r>
              <a:rPr lang="en-US" baseline="0" dirty="0" smtClean="0"/>
              <a:t> </a:t>
            </a:r>
            <a:r>
              <a:rPr lang="en-US" baseline="0" dirty="0" err="1" smtClean="0"/>
              <a:t>agragare</a:t>
            </a:r>
            <a:r>
              <a:rPr lang="en-US" baseline="0" dirty="0" smtClean="0"/>
              <a:t> un </a:t>
            </a:r>
            <a:r>
              <a:rPr lang="en-US" baseline="0" dirty="0" err="1" smtClean="0"/>
              <a:t>analisis</a:t>
            </a:r>
            <a:r>
              <a:rPr lang="en-US" baseline="0" dirty="0" smtClean="0"/>
              <a:t> </a:t>
            </a:r>
            <a:r>
              <a:rPr lang="en-US" baseline="0" dirty="0" err="1" smtClean="0"/>
              <a:t>literario</a:t>
            </a:r>
            <a:r>
              <a:rPr lang="en-US" baseline="0" dirty="0" smtClean="0"/>
              <a:t> de la </a:t>
            </a:r>
            <a:r>
              <a:rPr lang="en-US" baseline="0" dirty="0" err="1" smtClean="0"/>
              <a:t>Novela</a:t>
            </a:r>
            <a:r>
              <a:rPr lang="en-US" baseline="0" dirty="0" smtClean="0"/>
              <a:t> de Rosario </a:t>
            </a:r>
            <a:r>
              <a:rPr lang="en-US" baseline="0" dirty="0" err="1" smtClean="0"/>
              <a:t>Castellanos</a:t>
            </a:r>
            <a:r>
              <a:rPr lang="en-US" baseline="0" dirty="0" smtClean="0"/>
              <a:t> </a:t>
            </a:r>
            <a:r>
              <a:rPr lang="en-US" baseline="0" dirty="0" err="1" smtClean="0"/>
              <a:t>Rito</a:t>
            </a:r>
            <a:r>
              <a:rPr lang="en-US" baseline="0" dirty="0" smtClean="0"/>
              <a:t> de </a:t>
            </a:r>
            <a:r>
              <a:rPr lang="en-US" baseline="0" dirty="0" err="1" smtClean="0"/>
              <a:t>iniciacion</a:t>
            </a:r>
            <a:r>
              <a:rPr lang="en-US" baseline="0" dirty="0" smtClean="0"/>
              <a:t>, </a:t>
            </a:r>
            <a:r>
              <a:rPr lang="en-US" baseline="0" dirty="0" err="1" smtClean="0"/>
              <a:t>enfocandome</a:t>
            </a:r>
            <a:r>
              <a:rPr lang="en-US" baseline="0" dirty="0" smtClean="0"/>
              <a:t>  </a:t>
            </a:r>
            <a:r>
              <a:rPr lang="en-US" baseline="0" dirty="0" err="1" smtClean="0"/>
              <a:t>particularmente</a:t>
            </a:r>
            <a:r>
              <a:rPr lang="en-US" baseline="0" dirty="0" smtClean="0"/>
              <a:t> en el </a:t>
            </a:r>
            <a:r>
              <a:rPr lang="en-US" baseline="0" dirty="0" err="1" smtClean="0"/>
              <a:t>desarrollo</a:t>
            </a:r>
            <a:r>
              <a:rPr lang="en-US" baseline="0" dirty="0" smtClean="0"/>
              <a:t> y la </a:t>
            </a:r>
            <a:r>
              <a:rPr lang="en-US" baseline="0" dirty="0" err="1" smtClean="0"/>
              <a:t>liberacion</a:t>
            </a:r>
            <a:r>
              <a:rPr lang="en-US" baseline="0" dirty="0" smtClean="0"/>
              <a:t> del </a:t>
            </a:r>
            <a:r>
              <a:rPr lang="en-US" baseline="0" dirty="0" err="1" smtClean="0"/>
              <a:t>personaje</a:t>
            </a:r>
            <a:r>
              <a:rPr lang="en-US" baseline="0" dirty="0" smtClean="0"/>
              <a:t> principal; Cecilia Rojas</a:t>
            </a:r>
          </a:p>
          <a:p>
            <a:pPr marL="342900" indent="-342900">
              <a:lnSpc>
                <a:spcPct val="100000"/>
              </a:lnSpc>
              <a:buFont typeface="Arial" pitchFamily="34" charset="0"/>
              <a:buChar char="•"/>
            </a:pPr>
            <a:r>
              <a:rPr lang="en-US" baseline="0" dirty="0" err="1" smtClean="0"/>
              <a:t>Finalmente</a:t>
            </a:r>
            <a:r>
              <a:rPr lang="en-US" baseline="0" dirty="0" smtClean="0"/>
              <a:t>, hare </a:t>
            </a:r>
            <a:r>
              <a:rPr lang="en-US" baseline="0" dirty="0" err="1" smtClean="0"/>
              <a:t>una</a:t>
            </a:r>
            <a:r>
              <a:rPr lang="en-US" baseline="0" dirty="0" smtClean="0"/>
              <a:t>  conclusion de mi </a:t>
            </a:r>
            <a:r>
              <a:rPr lang="en-US" baseline="0" dirty="0" err="1" smtClean="0"/>
              <a:t>presentacion</a:t>
            </a:r>
            <a:r>
              <a:rPr lang="en-US" baseline="0" dirty="0" smtClean="0"/>
              <a:t>  y </a:t>
            </a:r>
            <a:r>
              <a:rPr lang="en-US" baseline="0" dirty="0" err="1" smtClean="0"/>
              <a:t>mostrare</a:t>
            </a:r>
            <a:r>
              <a:rPr lang="en-US" baseline="0" dirty="0" smtClean="0"/>
              <a:t> </a:t>
            </a:r>
            <a:r>
              <a:rPr lang="en-US" baseline="0" dirty="0" err="1" smtClean="0"/>
              <a:t>una</a:t>
            </a:r>
            <a:r>
              <a:rPr lang="en-US" baseline="0" dirty="0" smtClean="0"/>
              <a:t> </a:t>
            </a:r>
            <a:r>
              <a:rPr lang="en-US" baseline="0" dirty="0" err="1" smtClean="0"/>
              <a:t>lista</a:t>
            </a:r>
            <a:r>
              <a:rPr lang="en-US" baseline="0" dirty="0" smtClean="0"/>
              <a:t> de </a:t>
            </a:r>
            <a:r>
              <a:rPr lang="en-US" baseline="0" dirty="0" err="1" smtClean="0"/>
              <a:t>las</a:t>
            </a:r>
            <a:r>
              <a:rPr lang="en-US" baseline="0" dirty="0" smtClean="0"/>
              <a:t> </a:t>
            </a:r>
            <a:r>
              <a:rPr lang="en-US" baseline="0" dirty="0" err="1" smtClean="0"/>
              <a:t>referencias</a:t>
            </a:r>
            <a:r>
              <a:rPr lang="en-US" baseline="0" dirty="0" smtClean="0"/>
              <a:t> </a:t>
            </a:r>
            <a:r>
              <a:rPr lang="en-US" baseline="0" dirty="0" err="1" smtClean="0"/>
              <a:t>usadas</a:t>
            </a:r>
            <a:r>
              <a:rPr lang="en-US" baseline="0" dirty="0" smtClean="0"/>
              <a:t> </a:t>
            </a:r>
            <a:r>
              <a:rPr lang="en-US" baseline="0" dirty="0" err="1" smtClean="0"/>
              <a:t>para</a:t>
            </a:r>
            <a:r>
              <a:rPr lang="en-US" baseline="0" dirty="0" smtClean="0"/>
              <a:t> </a:t>
            </a:r>
            <a:r>
              <a:rPr lang="en-US" baseline="0" dirty="0" err="1" smtClean="0"/>
              <a:t>realisacion</a:t>
            </a:r>
            <a:r>
              <a:rPr lang="en-US" baseline="0" dirty="0" smtClean="0"/>
              <a:t> de </a:t>
            </a:r>
            <a:r>
              <a:rPr lang="en-US" baseline="0" dirty="0" err="1" smtClean="0"/>
              <a:t>este</a:t>
            </a:r>
            <a:r>
              <a:rPr lang="en-US" baseline="0" dirty="0" smtClean="0"/>
              <a:t> </a:t>
            </a:r>
            <a:r>
              <a:rPr lang="en-US" baseline="0" dirty="0" err="1" smtClean="0"/>
              <a:t>trabajo</a:t>
            </a:r>
            <a:r>
              <a:rPr lang="en-US" baseline="0" dirty="0" smtClean="0"/>
              <a:t>.</a:t>
            </a:r>
          </a:p>
        </p:txBody>
      </p:sp>
    </p:spTree>
    <p:extLst>
      <p:ext uri="{BB962C8B-B14F-4D97-AF65-F5344CB8AC3E}">
        <p14:creationId xmlns:p14="http://schemas.microsoft.com/office/powerpoint/2010/main" val="191025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noRot="1" noChangeAspect="1"/>
          </p:cNvSpPr>
          <p:nvPr>
            <p:ph type="sldImg"/>
          </p:nvPr>
        </p:nvSpPr>
        <p:spPr>
          <a:prstGeom prst="rect">
            <a:avLst/>
          </a:prstGeom>
        </p:spPr>
        <p:txBody>
          <a:bodyPr/>
          <a:lstStyle/>
          <a:p>
            <a:pPr lvl="0"/>
            <a:endParaRPr/>
          </a:p>
        </p:txBody>
      </p:sp>
      <p:sp>
        <p:nvSpPr>
          <p:cNvPr id="65" name="Shape 65"/>
          <p:cNvSpPr>
            <a:spLocks noGrp="1"/>
          </p:cNvSpPr>
          <p:nvPr>
            <p:ph type="body" sz="quarter" idx="1"/>
          </p:nvPr>
        </p:nvSpPr>
        <p:spPr>
          <a:prstGeom prst="rect">
            <a:avLst/>
          </a:prstGeom>
        </p:spPr>
        <p:txBody>
          <a:bodyPr/>
          <a:lstStyle/>
          <a:p>
            <a:pPr marL="0" lvl="0" indent="0">
              <a:buFont typeface="Arial" pitchFamily="34" charset="0"/>
              <a:buNone/>
              <a:defRPr sz="1800"/>
            </a:pPr>
            <a:r>
              <a:rPr lang="es-ES_tradnl" sz="2400" baseline="0" dirty="0" smtClean="0"/>
              <a:t>El concepto origino dentro de la </a:t>
            </a:r>
            <a:r>
              <a:rPr lang="es-ES_tradnl" sz="2400" baseline="0" dirty="0" err="1" smtClean="0"/>
              <a:t>Burguesia</a:t>
            </a:r>
            <a:r>
              <a:rPr lang="es-ES_tradnl" sz="2400" baseline="0" dirty="0" smtClean="0"/>
              <a:t> alemana y fue </a:t>
            </a:r>
            <a:r>
              <a:rPr lang="es-ES_tradnl" sz="2400" baseline="0" dirty="0" err="1" smtClean="0"/>
              <a:t>resivido</a:t>
            </a:r>
            <a:r>
              <a:rPr lang="es-ES_tradnl" sz="2400" baseline="0" dirty="0" smtClean="0"/>
              <a:t> de una manera muy positiva tomando gran popularidad dentro de la literatura del </a:t>
            </a:r>
            <a:r>
              <a:rPr lang="es-ES_tradnl" sz="2400" baseline="0" dirty="0" err="1" smtClean="0"/>
              <a:t>pais</a:t>
            </a:r>
            <a:r>
              <a:rPr lang="es-ES_tradnl" sz="2400" baseline="0" dirty="0" smtClean="0"/>
              <a:t> por varios años</a:t>
            </a:r>
          </a:p>
          <a:p>
            <a:pPr marL="0" lvl="0" indent="0">
              <a:buFont typeface="Arial" pitchFamily="34" charset="0"/>
              <a:buNone/>
              <a:defRPr sz="1800"/>
            </a:pPr>
            <a:r>
              <a:rPr lang="es-ES_tradnl" sz="2400" baseline="0" dirty="0" smtClean="0"/>
              <a:t>La palabra </a:t>
            </a:r>
            <a:r>
              <a:rPr lang="es-ES_tradnl" sz="2400" baseline="0" dirty="0" err="1" smtClean="0"/>
              <a:t>probiene</a:t>
            </a:r>
            <a:r>
              <a:rPr lang="es-ES_tradnl" sz="2400" baseline="0" dirty="0" smtClean="0"/>
              <a:t> de la </a:t>
            </a:r>
            <a:r>
              <a:rPr lang="es-ES_tradnl" sz="2400" baseline="0" dirty="0" err="1" smtClean="0"/>
              <a:t>combinacion</a:t>
            </a:r>
            <a:r>
              <a:rPr lang="es-ES_tradnl" sz="2400" baseline="0" dirty="0" smtClean="0"/>
              <a:t> de </a:t>
            </a:r>
            <a:r>
              <a:rPr lang="es-ES_tradnl" sz="2400" baseline="0" dirty="0" err="1" smtClean="0"/>
              <a:t>bildung</a:t>
            </a:r>
            <a:r>
              <a:rPr lang="es-ES_tradnl" sz="2400" baseline="0" dirty="0" smtClean="0"/>
              <a:t> (</a:t>
            </a:r>
            <a:r>
              <a:rPr lang="es-ES_tradnl" sz="2400" baseline="0" dirty="0" err="1" smtClean="0"/>
              <a:t>educacion</a:t>
            </a:r>
            <a:r>
              <a:rPr lang="es-ES_tradnl" sz="2400" baseline="0" dirty="0" smtClean="0"/>
              <a:t>) y </a:t>
            </a:r>
            <a:r>
              <a:rPr lang="es-ES_tradnl" sz="2400" baseline="0" dirty="0" err="1" smtClean="0"/>
              <a:t>roman</a:t>
            </a:r>
            <a:r>
              <a:rPr lang="es-ES_tradnl" sz="2400" baseline="0" dirty="0" smtClean="0"/>
              <a:t> (novela)</a:t>
            </a:r>
          </a:p>
          <a:p>
            <a:pPr marL="0" lvl="0" indent="0">
              <a:buFont typeface="Arial" pitchFamily="34" charset="0"/>
              <a:buNone/>
              <a:defRPr sz="1800"/>
            </a:pPr>
            <a:r>
              <a:rPr lang="es-ES_tradnl" sz="2400" baseline="0" dirty="0" smtClean="0"/>
              <a:t>Lo cual complementa la </a:t>
            </a:r>
            <a:r>
              <a:rPr lang="es-ES_tradnl" sz="2400" baseline="0" dirty="0" err="1" smtClean="0"/>
              <a:t>definicion</a:t>
            </a:r>
            <a:r>
              <a:rPr lang="es-ES_tradnl" sz="2400" baseline="0" dirty="0" smtClean="0"/>
              <a:t> general otorgada a dicho concepto</a:t>
            </a:r>
          </a:p>
          <a:p>
            <a:pPr marL="0" lvl="0" indent="0">
              <a:buFont typeface="Arial" pitchFamily="34" charset="0"/>
              <a:buNone/>
              <a:defRPr sz="1800"/>
            </a:pPr>
            <a:r>
              <a:rPr lang="es-ES_tradnl" sz="2400" baseline="0" dirty="0" smtClean="0"/>
              <a:t>Fue el filósofo </a:t>
            </a:r>
            <a:r>
              <a:rPr lang="es-ES_tradnl" sz="2400" baseline="0" dirty="0" err="1" smtClean="0"/>
              <a:t>aleman</a:t>
            </a:r>
            <a:r>
              <a:rPr lang="es-ES_tradnl" sz="2400" baseline="0" dirty="0" smtClean="0"/>
              <a:t> </a:t>
            </a:r>
            <a:r>
              <a:rPr lang="es-ES_tradnl" sz="2400" baseline="0" dirty="0" err="1" smtClean="0"/>
              <a:t>Whilhem</a:t>
            </a:r>
            <a:r>
              <a:rPr lang="es-ES_tradnl" sz="2400" baseline="0" dirty="0" smtClean="0"/>
              <a:t> </a:t>
            </a:r>
            <a:r>
              <a:rPr lang="es-ES_tradnl" sz="2400" baseline="0" dirty="0" err="1" smtClean="0"/>
              <a:t>Dilthey</a:t>
            </a:r>
            <a:r>
              <a:rPr lang="es-ES_tradnl" sz="2400" baseline="0" dirty="0" smtClean="0"/>
              <a:t> quien en 1870  da la primera definición oficial del término, catalogándolo como: "novelas que enseñan el desarrollo del ser humano en diversas etapas de su vida, forma y época”</a:t>
            </a:r>
          </a:p>
          <a:p>
            <a:pPr marL="0" lvl="0" indent="0">
              <a:buFont typeface="Arial" pitchFamily="34" charset="0"/>
              <a:buNone/>
              <a:defRPr sz="1800"/>
            </a:pPr>
            <a:endParaRPr lang="en-US" sz="2400"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s-ES_tradnl" baseline="0" dirty="0" smtClean="0"/>
              <a:t>•	Con el paso de los años, el </a:t>
            </a:r>
            <a:r>
              <a:rPr lang="es-ES_tradnl" baseline="0" dirty="0" err="1" smtClean="0"/>
              <a:t>Bildungsroman</a:t>
            </a:r>
            <a:r>
              <a:rPr lang="es-ES_tradnl" baseline="0" dirty="0" smtClean="0"/>
              <a:t> fue evolucionando y cambiando para adaptarse de esta manera a las necesidades de los autores y los cambios sociales.</a:t>
            </a:r>
          </a:p>
          <a:p>
            <a:pPr marL="0" indent="0">
              <a:buFont typeface="Arial" pitchFamily="34" charset="0"/>
              <a:buNone/>
            </a:pPr>
            <a:r>
              <a:rPr lang="es-ES_tradnl" baseline="0" dirty="0" smtClean="0"/>
              <a:t>•	Fue de esta manera como comenzaron a surgir una seria de </a:t>
            </a:r>
            <a:r>
              <a:rPr lang="es-ES_tradnl" baseline="0" dirty="0" err="1" smtClean="0"/>
              <a:t>subgeneros</a:t>
            </a:r>
            <a:r>
              <a:rPr lang="es-ES_tradnl" baseline="0" dirty="0" smtClean="0"/>
              <a:t> bajo el termino general del </a:t>
            </a:r>
            <a:r>
              <a:rPr lang="es-ES_tradnl" baseline="0" dirty="0" err="1" smtClean="0"/>
              <a:t>Bildungsroman</a:t>
            </a:r>
            <a:endParaRPr lang="es-ES_tradnl" baseline="0" dirty="0" smtClean="0"/>
          </a:p>
          <a:p>
            <a:pPr marL="0" indent="0">
              <a:buFont typeface="Arial" pitchFamily="34" charset="0"/>
              <a:buNone/>
            </a:pPr>
            <a:r>
              <a:rPr lang="es-ES_tradnl" baseline="0" dirty="0" smtClean="0"/>
              <a:t>•	Entre estos el </a:t>
            </a:r>
            <a:r>
              <a:rPr lang="es-ES_tradnl" baseline="0" dirty="0" err="1" smtClean="0"/>
              <a:t>Bildungsroman</a:t>
            </a:r>
            <a:r>
              <a:rPr lang="es-ES_tradnl" baseline="0" dirty="0" smtClean="0"/>
              <a:t> femenino</a:t>
            </a:r>
          </a:p>
          <a:p>
            <a:pPr marL="0" indent="0">
              <a:buFont typeface="Arial" pitchFamily="34" charset="0"/>
              <a:buNone/>
            </a:pPr>
            <a:r>
              <a:rPr lang="es-ES_tradnl" baseline="0" dirty="0" smtClean="0"/>
              <a:t>•	Como </a:t>
            </a:r>
            <a:r>
              <a:rPr lang="es-ES_tradnl" baseline="0" dirty="0" err="1" smtClean="0"/>
              <a:t>caracteriscas</a:t>
            </a:r>
            <a:r>
              <a:rPr lang="es-ES_tradnl" baseline="0" dirty="0" smtClean="0"/>
              <a:t> principal el </a:t>
            </a:r>
            <a:r>
              <a:rPr lang="es-ES_tradnl" baseline="0" dirty="0" err="1" smtClean="0"/>
              <a:t>Bildunsroman</a:t>
            </a:r>
            <a:r>
              <a:rPr lang="es-ES_tradnl" baseline="0" dirty="0" smtClean="0"/>
              <a:t> a una mujer como protagonista, desafiando de esta manera una de las </a:t>
            </a:r>
            <a:r>
              <a:rPr lang="es-ES_tradnl" baseline="0" dirty="0" err="1" smtClean="0"/>
              <a:t>caracteristicas</a:t>
            </a:r>
            <a:r>
              <a:rPr lang="es-ES_tradnl" baseline="0" dirty="0" smtClean="0"/>
              <a:t> principales que </a:t>
            </a:r>
            <a:r>
              <a:rPr lang="es-ES_tradnl" baseline="0" dirty="0" err="1" smtClean="0"/>
              <a:t>existian</a:t>
            </a:r>
            <a:r>
              <a:rPr lang="es-ES_tradnl" baseline="0" dirty="0" smtClean="0"/>
              <a:t> dentro del </a:t>
            </a:r>
            <a:r>
              <a:rPr lang="es-ES_tradnl" baseline="0" dirty="0" err="1" smtClean="0"/>
              <a:t>Bildungsroman</a:t>
            </a:r>
            <a:r>
              <a:rPr lang="es-ES_tradnl" baseline="0" dirty="0" smtClean="0"/>
              <a:t> tradicional, el cual solo </a:t>
            </a:r>
            <a:r>
              <a:rPr lang="es-ES_tradnl" baseline="0" dirty="0" err="1" smtClean="0"/>
              <a:t>concevia</a:t>
            </a:r>
            <a:r>
              <a:rPr lang="es-ES_tradnl" baseline="0" dirty="0" smtClean="0"/>
              <a:t> al hombre como un formal protagonista</a:t>
            </a:r>
          </a:p>
          <a:p>
            <a:pPr marL="0" indent="0">
              <a:buFont typeface="Arial" pitchFamily="34" charset="0"/>
              <a:buNone/>
            </a:pPr>
            <a:r>
              <a:rPr lang="es-ES_tradnl" baseline="0" dirty="0" smtClean="0"/>
              <a:t>•	Cabe de </a:t>
            </a:r>
            <a:r>
              <a:rPr lang="es-ES_tradnl" baseline="0" dirty="0" err="1" smtClean="0"/>
              <a:t>mencioncar</a:t>
            </a:r>
            <a:r>
              <a:rPr lang="es-ES_tradnl" baseline="0" dirty="0" smtClean="0"/>
              <a:t>, que desde los comienzo de la forma tradicional del genero, existieron obras con protagonistas femeninas</a:t>
            </a:r>
          </a:p>
          <a:p>
            <a:pPr marL="0" indent="0">
              <a:buFont typeface="Arial" pitchFamily="34" charset="0"/>
              <a:buNone/>
            </a:pPr>
            <a:r>
              <a:rPr lang="es-ES_tradnl" baseline="0" dirty="0" smtClean="0"/>
              <a:t>•	Sin embargo, estas obras no fueron reconocidas bajo el genero literaria ya que la idea del </a:t>
            </a:r>
            <a:r>
              <a:rPr lang="es-ES_tradnl" baseline="0" dirty="0" err="1" smtClean="0"/>
              <a:t>Bildunsroman</a:t>
            </a:r>
            <a:r>
              <a:rPr lang="es-ES_tradnl" baseline="0" dirty="0" smtClean="0"/>
              <a:t> femenino sonaba un tanto </a:t>
            </a:r>
            <a:r>
              <a:rPr lang="es-ES_tradnl" baseline="0" dirty="0" err="1" smtClean="0"/>
              <a:t>problematica</a:t>
            </a:r>
            <a:endParaRPr lang="es-ES_tradnl" baseline="0" dirty="0" smtClean="0"/>
          </a:p>
          <a:p>
            <a:pPr marL="0" indent="0">
              <a:buFont typeface="Arial" pitchFamily="34" charset="0"/>
              <a:buNone/>
            </a:pPr>
            <a:r>
              <a:rPr lang="es-ES_tradnl" baseline="0" dirty="0" smtClean="0"/>
              <a:t>•	Mas que nada, por que se concebía que el hombre y la mujer tenían diferentes expectativas dentro de la sociedad </a:t>
            </a:r>
          </a:p>
          <a:p>
            <a:pPr marL="0" indent="0">
              <a:buFont typeface="Arial" pitchFamily="34" charset="0"/>
              <a:buNone/>
            </a:pPr>
            <a:r>
              <a:rPr lang="es-ES_tradnl" baseline="0" dirty="0" smtClean="0"/>
              <a:t>•	Fue hasta los años 70s cuando a la par con el surgimiento de la Revolución Femenina, el </a:t>
            </a:r>
            <a:r>
              <a:rPr lang="es-ES_tradnl" baseline="0" dirty="0" err="1" smtClean="0"/>
              <a:t>Bildungsroman</a:t>
            </a:r>
            <a:r>
              <a:rPr lang="es-ES_tradnl" baseline="0" dirty="0" smtClean="0"/>
              <a:t> Femenino es finalmente reconocido e inclusive usado para promover los ideales de los </a:t>
            </a:r>
            <a:r>
              <a:rPr lang="es-ES_tradnl" baseline="0" dirty="0" err="1" smtClean="0"/>
              <a:t>movimentos</a:t>
            </a:r>
            <a:r>
              <a:rPr lang="es-ES_tradnl" baseline="0" dirty="0" smtClean="0"/>
              <a:t> feministas y </a:t>
            </a:r>
            <a:r>
              <a:rPr lang="es-ES_tradnl" baseline="0" dirty="0" err="1" smtClean="0"/>
              <a:t>consientizar</a:t>
            </a:r>
            <a:r>
              <a:rPr lang="es-ES_tradnl" baseline="0" dirty="0" smtClean="0"/>
              <a:t> a las mujeres sobre su posición dentro de la sociedad</a:t>
            </a:r>
          </a:p>
          <a:p>
            <a:pPr marL="0" indent="0">
              <a:buFont typeface="Arial" pitchFamily="34" charset="0"/>
              <a:buNone/>
            </a:pPr>
            <a:r>
              <a:rPr lang="es-ES_tradnl" baseline="0" dirty="0" smtClean="0"/>
              <a:t>•	El </a:t>
            </a:r>
            <a:r>
              <a:rPr lang="es-ES_tradnl" baseline="0" dirty="0" err="1" smtClean="0"/>
              <a:t>Bildungsroman</a:t>
            </a:r>
            <a:r>
              <a:rPr lang="es-ES_tradnl" baseline="0" dirty="0" smtClean="0"/>
              <a:t> femenino fue creado para reflejar la manera en la que las mujeres interactúan con el mundo efímero a lo largo de su proceso de formación</a:t>
            </a:r>
          </a:p>
          <a:p>
            <a:pPr marL="0" indent="0">
              <a:buFont typeface="Arial" pitchFamily="34" charset="0"/>
              <a:buNone/>
            </a:pPr>
            <a:r>
              <a:rPr lang="es-ES_tradnl" baseline="0" dirty="0" smtClean="0"/>
              <a:t>•	Trata de desafiar los factores la sociedad que han marginado a la mujer en diversas formas dando el poder para que ellas se rebelen y </a:t>
            </a:r>
            <a:r>
              <a:rPr lang="es-ES_tradnl" baseline="0" dirty="0" err="1" smtClean="0"/>
              <a:t>asi</a:t>
            </a:r>
            <a:r>
              <a:rPr lang="es-ES_tradnl" baseline="0" dirty="0" smtClean="0"/>
              <a:t> lograr sobrevivir o hacer los cambien necesarios para su propio beneficio</a:t>
            </a:r>
          </a:p>
          <a:p>
            <a:pPr marL="0" indent="0">
              <a:buFont typeface="Arial" pitchFamily="34" charset="0"/>
              <a:buNone/>
            </a:pPr>
            <a:r>
              <a:rPr lang="es-ES_tradnl" baseline="0" dirty="0" smtClean="0"/>
              <a:t>•	Como meta final  el </a:t>
            </a:r>
            <a:r>
              <a:rPr lang="es-ES_tradnl" baseline="0" dirty="0" err="1" smtClean="0"/>
              <a:t>Bildungsroman</a:t>
            </a:r>
            <a:r>
              <a:rPr lang="es-ES_tradnl" baseline="0" dirty="0" smtClean="0"/>
              <a:t> femenino busca que su protagonista adquiera tanto su </a:t>
            </a:r>
            <a:r>
              <a:rPr lang="es-ES_tradnl" baseline="0" dirty="0" err="1" smtClean="0"/>
              <a:t>autonomia</a:t>
            </a:r>
            <a:r>
              <a:rPr lang="es-ES_tradnl" baseline="0" dirty="0" smtClean="0"/>
              <a:t> como independencia</a:t>
            </a:r>
          </a:p>
          <a:p>
            <a:pPr marL="342900" indent="-342900">
              <a:buFont typeface="Arial" pitchFamily="34" charset="0"/>
              <a:buChar char="•"/>
            </a:pPr>
            <a:endParaRPr lang="en-US" baseline="0" dirty="0" smtClean="0"/>
          </a:p>
          <a:p>
            <a:pPr marL="342900" indent="-342900">
              <a:buFont typeface="Arial" pitchFamily="34" charset="0"/>
              <a:buChar char="•"/>
            </a:pPr>
            <a:endParaRPr lang="en-US" baseline="0" dirty="0" smtClean="0"/>
          </a:p>
          <a:p>
            <a:pPr marL="342900" indent="-342900">
              <a:buFont typeface="Arial" pitchFamily="34" charset="0"/>
              <a:buChar char="•"/>
            </a:pPr>
            <a:endParaRPr lang="es-ES_tradnl" dirty="0"/>
          </a:p>
        </p:txBody>
      </p:sp>
    </p:spTree>
    <p:extLst>
      <p:ext uri="{BB962C8B-B14F-4D97-AF65-F5344CB8AC3E}">
        <p14:creationId xmlns:p14="http://schemas.microsoft.com/office/powerpoint/2010/main" val="1051697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itchFamily="34" charset="0"/>
              <a:buChar char="•"/>
            </a:pPr>
            <a:r>
              <a:rPr lang="en-US" dirty="0" smtClean="0"/>
              <a:t>Dos de </a:t>
            </a:r>
            <a:r>
              <a:rPr lang="en-US" dirty="0" err="1" smtClean="0"/>
              <a:t>las</a:t>
            </a:r>
            <a:r>
              <a:rPr lang="en-US" baseline="0" dirty="0" smtClean="0"/>
              <a:t> </a:t>
            </a:r>
            <a:r>
              <a:rPr lang="en-US" baseline="0" dirty="0" err="1" smtClean="0"/>
              <a:t>primeras</a:t>
            </a:r>
            <a:r>
              <a:rPr lang="en-US" baseline="0" dirty="0" smtClean="0"/>
              <a:t> </a:t>
            </a:r>
            <a:r>
              <a:rPr lang="en-US" baseline="0" dirty="0" err="1" smtClean="0"/>
              <a:t>escritoras</a:t>
            </a:r>
            <a:r>
              <a:rPr lang="en-US" baseline="0" dirty="0" smtClean="0"/>
              <a:t> </a:t>
            </a:r>
            <a:r>
              <a:rPr lang="en-US" baseline="0" dirty="0" err="1" smtClean="0"/>
              <a:t>quienes</a:t>
            </a:r>
            <a:r>
              <a:rPr lang="en-US" baseline="0" dirty="0" smtClean="0"/>
              <a:t> </a:t>
            </a:r>
            <a:r>
              <a:rPr lang="en-US" baseline="0" dirty="0" err="1" smtClean="0"/>
              <a:t>comenzaron</a:t>
            </a:r>
            <a:r>
              <a:rPr lang="en-US" baseline="0" dirty="0" smtClean="0"/>
              <a:t> a </a:t>
            </a:r>
            <a:r>
              <a:rPr lang="en-US" baseline="0" dirty="0" err="1" smtClean="0"/>
              <a:t>hacer</a:t>
            </a:r>
            <a:r>
              <a:rPr lang="en-US" baseline="0" dirty="0" smtClean="0"/>
              <a:t> </a:t>
            </a:r>
            <a:r>
              <a:rPr lang="en-US" baseline="0" dirty="0" err="1" smtClean="0"/>
              <a:t>uso</a:t>
            </a:r>
            <a:r>
              <a:rPr lang="en-US" baseline="0" dirty="0" smtClean="0"/>
              <a:t> del Bildungsroman </a:t>
            </a:r>
            <a:r>
              <a:rPr lang="en-US" baseline="0" dirty="0" err="1" smtClean="0"/>
              <a:t>femenino</a:t>
            </a:r>
            <a:r>
              <a:rPr lang="en-US" baseline="0" dirty="0" smtClean="0"/>
              <a:t> </a:t>
            </a:r>
            <a:r>
              <a:rPr lang="en-US" baseline="0" dirty="0" err="1" smtClean="0"/>
              <a:t>dentro</a:t>
            </a:r>
            <a:r>
              <a:rPr lang="en-US" baseline="0" dirty="0" smtClean="0"/>
              <a:t> de la </a:t>
            </a:r>
            <a:r>
              <a:rPr lang="en-US" baseline="0" dirty="0" err="1" smtClean="0"/>
              <a:t>literatura</a:t>
            </a:r>
            <a:r>
              <a:rPr lang="en-US" baseline="0" dirty="0" smtClean="0"/>
              <a:t> </a:t>
            </a:r>
            <a:r>
              <a:rPr lang="en-US" baseline="0" dirty="0" err="1" smtClean="0"/>
              <a:t>mexicana</a:t>
            </a:r>
            <a:r>
              <a:rPr lang="en-US" baseline="0" dirty="0" smtClean="0"/>
              <a:t> </a:t>
            </a:r>
            <a:r>
              <a:rPr lang="en-US" baseline="0" dirty="0" err="1" smtClean="0"/>
              <a:t>fueron</a:t>
            </a:r>
            <a:r>
              <a:rPr lang="en-US" baseline="0" dirty="0" smtClean="0"/>
              <a:t> Rosario </a:t>
            </a:r>
            <a:r>
              <a:rPr lang="en-US" baseline="0" dirty="0" err="1" smtClean="0"/>
              <a:t>Castellanos</a:t>
            </a:r>
            <a:r>
              <a:rPr lang="en-US" baseline="0" dirty="0" smtClean="0"/>
              <a:t> y Elena </a:t>
            </a:r>
            <a:r>
              <a:rPr lang="en-US" baseline="0" dirty="0" err="1" smtClean="0"/>
              <a:t>Poniatowska</a:t>
            </a:r>
            <a:endParaRPr lang="en-US" baseline="0" dirty="0" smtClean="0"/>
          </a:p>
          <a:p>
            <a:pPr marL="342900" indent="-342900">
              <a:buFont typeface="Arial" pitchFamily="34" charset="0"/>
              <a:buChar char="•"/>
            </a:pPr>
            <a:r>
              <a:rPr lang="en-US" baseline="0" dirty="0" smtClean="0"/>
              <a:t>Rosario </a:t>
            </a:r>
            <a:r>
              <a:rPr lang="en-US" baseline="0" dirty="0" err="1" smtClean="0"/>
              <a:t>Castellanos</a:t>
            </a:r>
            <a:r>
              <a:rPr lang="es-ES_tradnl" baseline="0" dirty="0" smtClean="0"/>
              <a:t>:</a:t>
            </a:r>
          </a:p>
          <a:p>
            <a:pPr marL="342900" indent="-342900">
              <a:buFont typeface="Arial" pitchFamily="34" charset="0"/>
              <a:buChar char="•"/>
            </a:pPr>
            <a:r>
              <a:rPr lang="en-US" baseline="0" dirty="0" err="1" smtClean="0"/>
              <a:t>Nace</a:t>
            </a:r>
            <a:r>
              <a:rPr lang="en-US" baseline="0" dirty="0" smtClean="0"/>
              <a:t> en la ciudad de Mexico el 25 de mayo de 1925 y </a:t>
            </a:r>
            <a:r>
              <a:rPr lang="en-US" baseline="0" dirty="0" err="1" smtClean="0"/>
              <a:t>fallece</a:t>
            </a:r>
            <a:r>
              <a:rPr lang="en-US" baseline="0" dirty="0" smtClean="0"/>
              <a:t> en un </a:t>
            </a:r>
            <a:r>
              <a:rPr lang="en-US" baseline="0" dirty="0" err="1" smtClean="0"/>
              <a:t>tragico</a:t>
            </a:r>
            <a:r>
              <a:rPr lang="en-US" baseline="0" dirty="0" smtClean="0"/>
              <a:t> </a:t>
            </a:r>
            <a:r>
              <a:rPr lang="en-US" baseline="0" dirty="0" err="1" smtClean="0"/>
              <a:t>accidente</a:t>
            </a:r>
            <a:r>
              <a:rPr lang="en-US" baseline="0" dirty="0" smtClean="0"/>
              <a:t> en 1974 </a:t>
            </a:r>
            <a:r>
              <a:rPr lang="en-US" baseline="0" dirty="0" err="1" smtClean="0"/>
              <a:t>mientras</a:t>
            </a:r>
            <a:r>
              <a:rPr lang="en-US" baseline="0" dirty="0" smtClean="0"/>
              <a:t> </a:t>
            </a:r>
            <a:r>
              <a:rPr lang="en-US" baseline="0" dirty="0" err="1" smtClean="0"/>
              <a:t>servia</a:t>
            </a:r>
            <a:r>
              <a:rPr lang="en-US" baseline="0" dirty="0" smtClean="0"/>
              <a:t> </a:t>
            </a:r>
            <a:r>
              <a:rPr lang="en-US" baseline="0" dirty="0" err="1" smtClean="0"/>
              <a:t>como</a:t>
            </a:r>
            <a:r>
              <a:rPr lang="en-US" baseline="0" dirty="0" smtClean="0"/>
              <a:t> </a:t>
            </a:r>
            <a:r>
              <a:rPr lang="en-US" baseline="0" dirty="0" err="1" smtClean="0"/>
              <a:t>embajadora</a:t>
            </a:r>
            <a:r>
              <a:rPr lang="en-US" baseline="0" dirty="0" smtClean="0"/>
              <a:t> de Mexico en Paris</a:t>
            </a:r>
          </a:p>
          <a:p>
            <a:pPr marL="342900" indent="-342900">
              <a:buFont typeface="Arial" pitchFamily="34" charset="0"/>
              <a:buChar char="•"/>
            </a:pPr>
            <a:r>
              <a:rPr lang="en-US" baseline="0" dirty="0" err="1" smtClean="0"/>
              <a:t>Sus</a:t>
            </a:r>
            <a:r>
              <a:rPr lang="en-US" baseline="0" dirty="0" smtClean="0"/>
              <a:t> </a:t>
            </a:r>
            <a:r>
              <a:rPr lang="en-US" baseline="0" dirty="0" err="1" smtClean="0"/>
              <a:t>estudios</a:t>
            </a:r>
            <a:r>
              <a:rPr lang="en-US" baseline="0" dirty="0" smtClean="0"/>
              <a:t> </a:t>
            </a:r>
            <a:r>
              <a:rPr lang="en-US" baseline="0" dirty="0" err="1" smtClean="0"/>
              <a:t>academicos</a:t>
            </a:r>
            <a:r>
              <a:rPr lang="en-US" baseline="0" dirty="0" smtClean="0"/>
              <a:t> </a:t>
            </a:r>
            <a:r>
              <a:rPr lang="en-US" baseline="0" dirty="0" err="1" smtClean="0"/>
              <a:t>fueron</a:t>
            </a:r>
            <a:r>
              <a:rPr lang="en-US" baseline="0" dirty="0" smtClean="0"/>
              <a:t> </a:t>
            </a:r>
            <a:r>
              <a:rPr lang="en-US" baseline="0" dirty="0" err="1" smtClean="0"/>
              <a:t>forjados</a:t>
            </a:r>
            <a:r>
              <a:rPr lang="en-US" baseline="0" dirty="0" smtClean="0"/>
              <a:t> en </a:t>
            </a:r>
            <a:r>
              <a:rPr lang="en-US" baseline="0" dirty="0" err="1" smtClean="0"/>
              <a:t>su</a:t>
            </a:r>
            <a:r>
              <a:rPr lang="en-US" baseline="0" dirty="0" smtClean="0"/>
              <a:t> </a:t>
            </a:r>
            <a:r>
              <a:rPr lang="en-US" baseline="0" dirty="0" err="1" smtClean="0"/>
              <a:t>mayoria</a:t>
            </a:r>
            <a:r>
              <a:rPr lang="en-US" baseline="0" dirty="0" smtClean="0"/>
              <a:t> </a:t>
            </a:r>
            <a:r>
              <a:rPr lang="en-US" baseline="0" dirty="0" err="1" smtClean="0"/>
              <a:t>dentro</a:t>
            </a:r>
            <a:r>
              <a:rPr lang="en-US" baseline="0" dirty="0" smtClean="0"/>
              <a:t> de la </a:t>
            </a:r>
            <a:r>
              <a:rPr lang="en-US" baseline="0" dirty="0" err="1" smtClean="0"/>
              <a:t>Facultad</a:t>
            </a:r>
            <a:r>
              <a:rPr lang="en-US" baseline="0" dirty="0" smtClean="0"/>
              <a:t> de </a:t>
            </a:r>
            <a:r>
              <a:rPr lang="en-US" baseline="0" dirty="0" err="1" smtClean="0"/>
              <a:t>filosofia</a:t>
            </a:r>
            <a:r>
              <a:rPr lang="en-US" baseline="0" dirty="0" smtClean="0"/>
              <a:t> y </a:t>
            </a:r>
            <a:r>
              <a:rPr lang="en-US" baseline="0" dirty="0" err="1" smtClean="0"/>
              <a:t>letras</a:t>
            </a:r>
            <a:r>
              <a:rPr lang="en-US" baseline="0" dirty="0" smtClean="0"/>
              <a:t> </a:t>
            </a:r>
            <a:r>
              <a:rPr lang="en-US" baseline="0" dirty="0" err="1" smtClean="0"/>
              <a:t>dentro</a:t>
            </a:r>
            <a:r>
              <a:rPr lang="en-US" baseline="0" dirty="0" smtClean="0"/>
              <a:t> de la UNAM</a:t>
            </a:r>
          </a:p>
          <a:p>
            <a:pPr marL="342900" indent="-342900">
              <a:buFont typeface="Arial" pitchFamily="34" charset="0"/>
              <a:buChar char="•"/>
            </a:pPr>
            <a:r>
              <a:rPr lang="en-US" baseline="0" dirty="0" err="1" smtClean="0"/>
              <a:t>Por</a:t>
            </a:r>
            <a:r>
              <a:rPr lang="en-US" baseline="0" dirty="0" smtClean="0"/>
              <a:t> </a:t>
            </a:r>
            <a:r>
              <a:rPr lang="en-US" baseline="0" dirty="0" err="1" smtClean="0"/>
              <a:t>su</a:t>
            </a:r>
            <a:r>
              <a:rPr lang="en-US" baseline="0" dirty="0" smtClean="0"/>
              <a:t> parte Elena </a:t>
            </a:r>
            <a:r>
              <a:rPr lang="en-US" baseline="0" dirty="0" err="1" smtClean="0"/>
              <a:t>Poniatowska</a:t>
            </a:r>
            <a:r>
              <a:rPr lang="en-US" baseline="0" dirty="0" smtClean="0"/>
              <a:t>:</a:t>
            </a:r>
          </a:p>
          <a:p>
            <a:pPr marL="342900" indent="-342900">
              <a:buFont typeface="Arial" pitchFamily="34" charset="0"/>
              <a:buChar char="•"/>
            </a:pPr>
            <a:r>
              <a:rPr lang="en-US" baseline="0" dirty="0" err="1" smtClean="0"/>
              <a:t>Hija</a:t>
            </a:r>
            <a:r>
              <a:rPr lang="en-US" baseline="0" dirty="0" smtClean="0"/>
              <a:t> de padre </a:t>
            </a:r>
            <a:r>
              <a:rPr lang="en-US" baseline="0" dirty="0" err="1" smtClean="0"/>
              <a:t>polaco</a:t>
            </a:r>
            <a:r>
              <a:rPr lang="en-US" baseline="0" dirty="0" smtClean="0"/>
              <a:t> y </a:t>
            </a:r>
            <a:r>
              <a:rPr lang="en-US" baseline="0" dirty="0" err="1" smtClean="0"/>
              <a:t>madre</a:t>
            </a:r>
            <a:r>
              <a:rPr lang="en-US" baseline="0" dirty="0" smtClean="0"/>
              <a:t> </a:t>
            </a:r>
            <a:r>
              <a:rPr lang="en-US" baseline="0" dirty="0" err="1" smtClean="0"/>
              <a:t>mexicana</a:t>
            </a:r>
            <a:r>
              <a:rPr lang="en-US" baseline="0" dirty="0" smtClean="0"/>
              <a:t>,  </a:t>
            </a:r>
            <a:r>
              <a:rPr lang="en-US" baseline="0" dirty="0" err="1" smtClean="0"/>
              <a:t>nace</a:t>
            </a:r>
            <a:r>
              <a:rPr lang="en-US" baseline="0" dirty="0" smtClean="0"/>
              <a:t> en Paris el 19 de mayo de 1933, </a:t>
            </a:r>
            <a:r>
              <a:rPr lang="en-US" baseline="0" dirty="0" err="1" smtClean="0"/>
              <a:t>emigra</a:t>
            </a:r>
            <a:r>
              <a:rPr lang="en-US" baseline="0" dirty="0" smtClean="0"/>
              <a:t> a Mexico a los 8 </a:t>
            </a:r>
            <a:r>
              <a:rPr lang="en-US" baseline="0" dirty="0" err="1" smtClean="0"/>
              <a:t>años</a:t>
            </a:r>
            <a:r>
              <a:rPr lang="en-US" baseline="0" dirty="0" smtClean="0"/>
              <a:t> y </a:t>
            </a:r>
            <a:r>
              <a:rPr lang="en-US" baseline="0" dirty="0" err="1" smtClean="0"/>
              <a:t>alli</a:t>
            </a:r>
            <a:r>
              <a:rPr lang="en-US" baseline="0" dirty="0" smtClean="0"/>
              <a:t> </a:t>
            </a:r>
            <a:r>
              <a:rPr lang="en-US" baseline="0" dirty="0" err="1" smtClean="0"/>
              <a:t>donde</a:t>
            </a:r>
            <a:r>
              <a:rPr lang="en-US" baseline="0" dirty="0" smtClean="0"/>
              <a:t> </a:t>
            </a:r>
            <a:r>
              <a:rPr lang="en-US" baseline="0" dirty="0" err="1" smtClean="0"/>
              <a:t>termina</a:t>
            </a:r>
            <a:r>
              <a:rPr lang="en-US" baseline="0" dirty="0" smtClean="0"/>
              <a:t> </a:t>
            </a:r>
            <a:r>
              <a:rPr lang="en-US" baseline="0" dirty="0" err="1" smtClean="0"/>
              <a:t>su</a:t>
            </a:r>
            <a:r>
              <a:rPr lang="en-US" baseline="0" dirty="0" smtClean="0"/>
              <a:t> </a:t>
            </a:r>
            <a:r>
              <a:rPr lang="en-US" baseline="0" dirty="0" err="1" smtClean="0"/>
              <a:t>formacion</a:t>
            </a:r>
            <a:r>
              <a:rPr lang="en-US" baseline="0" dirty="0" smtClean="0"/>
              <a:t> </a:t>
            </a:r>
            <a:r>
              <a:rPr lang="en-US" baseline="0" dirty="0" err="1" smtClean="0"/>
              <a:t>academica</a:t>
            </a:r>
            <a:endParaRPr lang="en-US" baseline="0" dirty="0" smtClean="0"/>
          </a:p>
          <a:p>
            <a:pPr marL="342900" indent="-342900">
              <a:buFont typeface="Arial" pitchFamily="34" charset="0"/>
              <a:buChar char="•"/>
            </a:pPr>
            <a:r>
              <a:rPr lang="en-US" baseline="0" dirty="0" err="1" smtClean="0"/>
              <a:t>Comenzo</a:t>
            </a:r>
            <a:r>
              <a:rPr lang="en-US" baseline="0" dirty="0" smtClean="0"/>
              <a:t> </a:t>
            </a:r>
            <a:r>
              <a:rPr lang="en-US" baseline="0" dirty="0" err="1" smtClean="0"/>
              <a:t>como</a:t>
            </a:r>
            <a:r>
              <a:rPr lang="en-US" baseline="0" dirty="0" smtClean="0"/>
              <a:t> </a:t>
            </a:r>
            <a:r>
              <a:rPr lang="en-US" baseline="0" dirty="0" err="1" smtClean="0"/>
              <a:t>periodista</a:t>
            </a:r>
            <a:r>
              <a:rPr lang="en-US" baseline="0" dirty="0" smtClean="0"/>
              <a:t> en 1954 y de </a:t>
            </a:r>
            <a:r>
              <a:rPr lang="en-US" baseline="0" dirty="0" err="1" smtClean="0"/>
              <a:t>alli</a:t>
            </a:r>
            <a:r>
              <a:rPr lang="en-US" baseline="0" dirty="0" smtClean="0"/>
              <a:t> en </a:t>
            </a:r>
            <a:r>
              <a:rPr lang="en-US" baseline="0" dirty="0" err="1" smtClean="0"/>
              <a:t>adelante</a:t>
            </a:r>
            <a:r>
              <a:rPr lang="en-US" baseline="0" dirty="0" smtClean="0"/>
              <a:t> de </a:t>
            </a:r>
            <a:r>
              <a:rPr lang="en-US" baseline="0" dirty="0" err="1" smtClean="0"/>
              <a:t>convirtio</a:t>
            </a:r>
            <a:r>
              <a:rPr lang="en-US" baseline="0" dirty="0" smtClean="0"/>
              <a:t> en </a:t>
            </a:r>
            <a:r>
              <a:rPr lang="en-US" baseline="0" dirty="0" err="1" smtClean="0"/>
              <a:t>una</a:t>
            </a:r>
            <a:r>
              <a:rPr lang="en-US" baseline="0" dirty="0" smtClean="0"/>
              <a:t> </a:t>
            </a:r>
            <a:r>
              <a:rPr lang="en-US" baseline="0" dirty="0" err="1" smtClean="0"/>
              <a:t>escritora</a:t>
            </a:r>
            <a:r>
              <a:rPr lang="en-US" baseline="0" dirty="0" smtClean="0"/>
              <a:t> </a:t>
            </a:r>
            <a:r>
              <a:rPr lang="en-US" baseline="0" dirty="0" err="1" smtClean="0"/>
              <a:t>quien</a:t>
            </a:r>
            <a:r>
              <a:rPr lang="en-US" baseline="0" dirty="0" smtClean="0"/>
              <a:t> ha </a:t>
            </a:r>
            <a:r>
              <a:rPr lang="en-US" baseline="0" dirty="0" err="1" smtClean="0"/>
              <a:t>sigo</a:t>
            </a:r>
            <a:r>
              <a:rPr lang="en-US" baseline="0" dirty="0" smtClean="0"/>
              <a:t> </a:t>
            </a:r>
            <a:r>
              <a:rPr lang="en-US" baseline="0" dirty="0" err="1" smtClean="0"/>
              <a:t>cosechando</a:t>
            </a:r>
            <a:r>
              <a:rPr lang="en-US" baseline="0" dirty="0" smtClean="0"/>
              <a:t> </a:t>
            </a:r>
            <a:r>
              <a:rPr lang="en-US" baseline="0" dirty="0" err="1" smtClean="0"/>
              <a:t>frutos</a:t>
            </a:r>
            <a:r>
              <a:rPr lang="en-US" baseline="0" dirty="0" smtClean="0"/>
              <a:t> hasta la </a:t>
            </a:r>
            <a:r>
              <a:rPr lang="en-US" baseline="0" dirty="0" err="1" smtClean="0"/>
              <a:t>fechas</a:t>
            </a:r>
            <a:endParaRPr lang="en-US" baseline="0" dirty="0" smtClean="0"/>
          </a:p>
          <a:p>
            <a:pPr marL="342900" indent="-342900">
              <a:buFont typeface="Arial" pitchFamily="34" charset="0"/>
              <a:buChar char="•"/>
            </a:pPr>
            <a:r>
              <a:rPr lang="en-US" b="1" baseline="0" dirty="0" err="1" smtClean="0"/>
              <a:t>Ambas</a:t>
            </a:r>
            <a:r>
              <a:rPr lang="en-US" b="1" baseline="0" dirty="0" smtClean="0"/>
              <a:t> </a:t>
            </a:r>
            <a:r>
              <a:rPr lang="en-US" b="1" baseline="0" dirty="0" err="1" smtClean="0"/>
              <a:t>autoras</a:t>
            </a:r>
            <a:r>
              <a:rPr lang="en-US" b="1" baseline="0" dirty="0" smtClean="0"/>
              <a:t>, </a:t>
            </a:r>
            <a:r>
              <a:rPr lang="en-US" b="1" baseline="0" dirty="0" err="1" smtClean="0"/>
              <a:t>reconocidas</a:t>
            </a:r>
            <a:r>
              <a:rPr lang="en-US" b="1" baseline="0" dirty="0" smtClean="0"/>
              <a:t> en </a:t>
            </a:r>
            <a:r>
              <a:rPr lang="en-US" b="1" baseline="0" dirty="0" err="1" smtClean="0"/>
              <a:t>ocasiones</a:t>
            </a:r>
            <a:r>
              <a:rPr lang="en-US" b="1" baseline="0" dirty="0" smtClean="0"/>
              <a:t> </a:t>
            </a:r>
            <a:r>
              <a:rPr lang="en-US" b="1" baseline="0" dirty="0" err="1" smtClean="0"/>
              <a:t>como</a:t>
            </a:r>
            <a:r>
              <a:rPr lang="en-US" b="1" baseline="0" dirty="0" smtClean="0"/>
              <a:t> “</a:t>
            </a:r>
            <a:r>
              <a:rPr lang="en-US" b="1" baseline="0" dirty="0" err="1" smtClean="0"/>
              <a:t>las</a:t>
            </a:r>
            <a:r>
              <a:rPr lang="en-US" b="1" baseline="0" dirty="0" smtClean="0"/>
              <a:t> </a:t>
            </a:r>
            <a:r>
              <a:rPr lang="en-US" b="1" baseline="0" dirty="0" err="1" smtClean="0"/>
              <a:t>narradoras</a:t>
            </a:r>
            <a:r>
              <a:rPr lang="en-US" b="1" baseline="0" dirty="0" smtClean="0"/>
              <a:t> </a:t>
            </a:r>
            <a:r>
              <a:rPr lang="en-US" b="1" baseline="0" dirty="0" err="1" smtClean="0"/>
              <a:t>mexicanas</a:t>
            </a:r>
            <a:r>
              <a:rPr lang="en-US" b="1" baseline="0" dirty="0" smtClean="0"/>
              <a:t>”  </a:t>
            </a:r>
            <a:r>
              <a:rPr lang="en-US" b="1" baseline="0" dirty="0" err="1" smtClean="0"/>
              <a:t>fueron</a:t>
            </a:r>
            <a:r>
              <a:rPr lang="en-US" b="1" baseline="0" dirty="0" smtClean="0"/>
              <a:t> </a:t>
            </a:r>
            <a:r>
              <a:rPr lang="en-US" b="1" baseline="0" dirty="0" err="1" smtClean="0"/>
              <a:t>denominadas</a:t>
            </a:r>
            <a:r>
              <a:rPr lang="en-US" b="1" baseline="0" dirty="0" smtClean="0"/>
              <a:t> </a:t>
            </a:r>
            <a:r>
              <a:rPr lang="en-US" b="1" baseline="0" dirty="0" err="1" smtClean="0"/>
              <a:t>como</a:t>
            </a:r>
            <a:r>
              <a:rPr lang="en-US" b="1" baseline="0" dirty="0" smtClean="0"/>
              <a:t> </a:t>
            </a:r>
            <a:r>
              <a:rPr lang="en-US" b="1" baseline="0" dirty="0" err="1" smtClean="0"/>
              <a:t>escritoras</a:t>
            </a:r>
            <a:r>
              <a:rPr lang="en-US" b="1" baseline="0" dirty="0" smtClean="0"/>
              <a:t> </a:t>
            </a:r>
            <a:r>
              <a:rPr lang="en-US" b="1" baseline="0" dirty="0" err="1" smtClean="0"/>
              <a:t>feministas</a:t>
            </a:r>
            <a:endParaRPr lang="en-US" b="1" baseline="0" dirty="0" smtClean="0"/>
          </a:p>
          <a:p>
            <a:pPr marL="342900" indent="-342900">
              <a:buFont typeface="Arial" pitchFamily="34" charset="0"/>
              <a:buChar char="•"/>
            </a:pPr>
            <a:r>
              <a:rPr lang="en-US" b="1" baseline="0" dirty="0" err="1" smtClean="0"/>
              <a:t>Enfocaron</a:t>
            </a:r>
            <a:r>
              <a:rPr lang="en-US" b="1" baseline="0" dirty="0" smtClean="0"/>
              <a:t> la mayor parte de </a:t>
            </a:r>
            <a:r>
              <a:rPr lang="en-US" b="1" baseline="0" dirty="0" err="1" smtClean="0"/>
              <a:t>sus</a:t>
            </a:r>
            <a:r>
              <a:rPr lang="en-US" b="1" baseline="0" dirty="0" smtClean="0"/>
              <a:t> </a:t>
            </a:r>
            <a:r>
              <a:rPr lang="en-US" b="1" baseline="0" dirty="0" err="1" smtClean="0"/>
              <a:t>tranajos</a:t>
            </a:r>
            <a:r>
              <a:rPr lang="en-US" b="1" baseline="0" dirty="0" smtClean="0"/>
              <a:t> </a:t>
            </a:r>
            <a:r>
              <a:rPr lang="en-US" b="1" baseline="0" dirty="0" err="1" smtClean="0"/>
              <a:t>retratar</a:t>
            </a:r>
            <a:r>
              <a:rPr lang="en-US" b="1" baseline="0" dirty="0" smtClean="0"/>
              <a:t> la </a:t>
            </a:r>
            <a:r>
              <a:rPr lang="en-US" b="1" baseline="0" dirty="0" err="1" smtClean="0"/>
              <a:t>imagen</a:t>
            </a:r>
            <a:r>
              <a:rPr lang="en-US" b="1" baseline="0" dirty="0" smtClean="0"/>
              <a:t> de la </a:t>
            </a:r>
            <a:r>
              <a:rPr lang="en-US" b="1" baseline="0" dirty="0" err="1" smtClean="0"/>
              <a:t>mujer</a:t>
            </a:r>
            <a:r>
              <a:rPr lang="en-US" b="1" baseline="0" dirty="0" smtClean="0"/>
              <a:t> </a:t>
            </a:r>
            <a:r>
              <a:rPr lang="en-US" b="1" baseline="0" dirty="0" err="1" smtClean="0"/>
              <a:t>dentro</a:t>
            </a:r>
            <a:r>
              <a:rPr lang="en-US" b="1" baseline="0" dirty="0" smtClean="0"/>
              <a:t> de la </a:t>
            </a:r>
            <a:r>
              <a:rPr lang="en-US" b="1" baseline="0" dirty="0" err="1" smtClean="0"/>
              <a:t>sociedad</a:t>
            </a:r>
            <a:r>
              <a:rPr lang="en-US" b="1" baseline="0" dirty="0" smtClean="0"/>
              <a:t> </a:t>
            </a:r>
            <a:r>
              <a:rPr lang="en-US" b="1" baseline="0" dirty="0" err="1" smtClean="0"/>
              <a:t>mexicana</a:t>
            </a:r>
            <a:endParaRPr lang="en-US" b="1" baseline="0" dirty="0" smtClean="0"/>
          </a:p>
          <a:p>
            <a:pPr marL="342900" indent="-342900">
              <a:buFont typeface="Arial" pitchFamily="34" charset="0"/>
              <a:buChar char="•"/>
            </a:pPr>
            <a:r>
              <a:rPr lang="en-US" b="1" baseline="0" dirty="0" err="1" smtClean="0"/>
              <a:t>Castellanos</a:t>
            </a:r>
            <a:r>
              <a:rPr lang="en-US" b="1" baseline="0" dirty="0" smtClean="0"/>
              <a:t> un </a:t>
            </a:r>
            <a:r>
              <a:rPr lang="en-US" b="1" baseline="0" dirty="0" err="1" smtClean="0"/>
              <a:t>tanto</a:t>
            </a:r>
            <a:r>
              <a:rPr lang="en-US" b="1" baseline="0" dirty="0" smtClean="0"/>
              <a:t> mas a la </a:t>
            </a:r>
            <a:r>
              <a:rPr lang="en-US" b="1" baseline="0" dirty="0" err="1" smtClean="0"/>
              <a:t>mujer</a:t>
            </a:r>
            <a:r>
              <a:rPr lang="en-US" b="1" baseline="0" dirty="0" smtClean="0"/>
              <a:t> de </a:t>
            </a:r>
            <a:r>
              <a:rPr lang="en-US" b="1" baseline="0" dirty="0" err="1" smtClean="0"/>
              <a:t>alta</a:t>
            </a:r>
            <a:r>
              <a:rPr lang="en-US" b="1" baseline="0" dirty="0" smtClean="0"/>
              <a:t> </a:t>
            </a:r>
            <a:r>
              <a:rPr lang="en-US" b="1" baseline="0" dirty="0" err="1" smtClean="0"/>
              <a:t>sociedad</a:t>
            </a:r>
            <a:r>
              <a:rPr lang="en-US" b="1" baseline="0" dirty="0" smtClean="0"/>
              <a:t>, </a:t>
            </a:r>
            <a:r>
              <a:rPr lang="en-US" b="1" baseline="0" dirty="0" err="1" smtClean="0"/>
              <a:t>mientras</a:t>
            </a:r>
            <a:r>
              <a:rPr lang="en-US" b="1" baseline="0" dirty="0" smtClean="0"/>
              <a:t> </a:t>
            </a:r>
            <a:r>
              <a:rPr lang="en-US" b="1" baseline="0" dirty="0" err="1" smtClean="0"/>
              <a:t>Poniatowska</a:t>
            </a:r>
            <a:r>
              <a:rPr lang="en-US" b="1" baseline="0" dirty="0" smtClean="0"/>
              <a:t> describe a la </a:t>
            </a:r>
            <a:r>
              <a:rPr lang="en-US" b="1" baseline="0" dirty="0" err="1" smtClean="0"/>
              <a:t>mujer</a:t>
            </a:r>
            <a:r>
              <a:rPr lang="en-US" b="1" baseline="0" dirty="0" smtClean="0"/>
              <a:t> </a:t>
            </a:r>
            <a:r>
              <a:rPr lang="en-US" b="1" baseline="0" dirty="0" err="1" smtClean="0"/>
              <a:t>comun</a:t>
            </a:r>
            <a:r>
              <a:rPr lang="en-US" b="1" baseline="0" dirty="0" smtClean="0"/>
              <a:t> y </a:t>
            </a:r>
            <a:r>
              <a:rPr lang="en-US" b="1" baseline="0" dirty="0" err="1" smtClean="0"/>
              <a:t>aquella</a:t>
            </a:r>
            <a:r>
              <a:rPr lang="en-US" b="1" baseline="0" dirty="0" smtClean="0"/>
              <a:t> </a:t>
            </a:r>
            <a:r>
              <a:rPr lang="en-US" b="1" baseline="0" dirty="0" err="1" smtClean="0"/>
              <a:t>quien</a:t>
            </a:r>
            <a:r>
              <a:rPr lang="en-US" b="1" baseline="0" dirty="0" smtClean="0"/>
              <a:t> </a:t>
            </a:r>
            <a:r>
              <a:rPr lang="en-US" b="1" baseline="0" dirty="0" err="1" smtClean="0"/>
              <a:t>usualmente</a:t>
            </a:r>
            <a:r>
              <a:rPr lang="en-US" b="1" baseline="0" dirty="0" smtClean="0"/>
              <a:t> no </a:t>
            </a:r>
            <a:r>
              <a:rPr lang="en-US" b="1" baseline="0" dirty="0" err="1" smtClean="0"/>
              <a:t>tiene</a:t>
            </a:r>
            <a:r>
              <a:rPr lang="en-US" b="1" baseline="0" dirty="0" smtClean="0"/>
              <a:t> </a:t>
            </a:r>
            <a:r>
              <a:rPr lang="en-US" b="1" baseline="0" dirty="0" err="1" smtClean="0"/>
              <a:t>voz</a:t>
            </a:r>
            <a:r>
              <a:rPr lang="en-US" b="1" baseline="0" dirty="0" smtClean="0"/>
              <a:t> social</a:t>
            </a:r>
          </a:p>
        </p:txBody>
      </p:sp>
    </p:spTree>
    <p:extLst>
      <p:ext uri="{BB962C8B-B14F-4D97-AF65-F5344CB8AC3E}">
        <p14:creationId xmlns:p14="http://schemas.microsoft.com/office/powerpoint/2010/main" val="639880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itchFamily="34" charset="0"/>
              <a:buChar char="•"/>
            </a:pPr>
            <a:r>
              <a:rPr lang="en-US" dirty="0" smtClean="0"/>
              <a:t>Para</a:t>
            </a:r>
            <a:r>
              <a:rPr lang="en-US" baseline="0" dirty="0" smtClean="0"/>
              <a:t> mi </a:t>
            </a:r>
            <a:r>
              <a:rPr lang="en-US" baseline="0" dirty="0" err="1" smtClean="0"/>
              <a:t>ensayo</a:t>
            </a:r>
            <a:r>
              <a:rPr lang="en-US" baseline="0" dirty="0" smtClean="0"/>
              <a:t>, </a:t>
            </a:r>
            <a:r>
              <a:rPr lang="en-US" baseline="0" dirty="0" err="1" smtClean="0"/>
              <a:t>utilice</a:t>
            </a:r>
            <a:r>
              <a:rPr lang="en-US" baseline="0" dirty="0" smtClean="0"/>
              <a:t> </a:t>
            </a:r>
            <a:r>
              <a:rPr lang="en-US" baseline="0" dirty="0" err="1" smtClean="0"/>
              <a:t>una</a:t>
            </a:r>
            <a:r>
              <a:rPr lang="en-US" baseline="0" dirty="0" smtClean="0"/>
              <a:t> </a:t>
            </a:r>
            <a:r>
              <a:rPr lang="en-US" baseline="0" dirty="0" err="1" smtClean="0"/>
              <a:t>obra</a:t>
            </a:r>
            <a:r>
              <a:rPr lang="en-US" baseline="0" dirty="0" smtClean="0"/>
              <a:t> de </a:t>
            </a:r>
            <a:r>
              <a:rPr lang="en-US" baseline="0" dirty="0" err="1" smtClean="0"/>
              <a:t>cada</a:t>
            </a:r>
            <a:r>
              <a:rPr lang="en-US" baseline="0" dirty="0" smtClean="0"/>
              <a:t> </a:t>
            </a:r>
            <a:r>
              <a:rPr lang="en-US" baseline="0" dirty="0" err="1" smtClean="0"/>
              <a:t>escriora</a:t>
            </a:r>
            <a:endParaRPr lang="en-US" baseline="0" dirty="0" smtClean="0"/>
          </a:p>
          <a:p>
            <a:pPr marL="342900" indent="-342900">
              <a:buFont typeface="Arial" pitchFamily="34" charset="0"/>
              <a:buChar char="•"/>
            </a:pPr>
            <a:r>
              <a:rPr lang="en-US" baseline="0" dirty="0" err="1" smtClean="0"/>
              <a:t>Rito</a:t>
            </a:r>
            <a:r>
              <a:rPr lang="en-US" baseline="0" dirty="0" smtClean="0"/>
              <a:t> de </a:t>
            </a:r>
            <a:r>
              <a:rPr lang="en-US" baseline="0" dirty="0" err="1" smtClean="0"/>
              <a:t>iniciacion</a:t>
            </a:r>
            <a:r>
              <a:rPr lang="en-US" baseline="0" dirty="0" smtClean="0"/>
              <a:t> de Rosario </a:t>
            </a:r>
            <a:r>
              <a:rPr lang="en-US" baseline="0" dirty="0" err="1" smtClean="0"/>
              <a:t>Castellanos</a:t>
            </a:r>
            <a:endParaRPr lang="en-US" baseline="0" dirty="0" smtClean="0"/>
          </a:p>
          <a:p>
            <a:pPr marL="342900" indent="-342900">
              <a:buFont typeface="Arial" pitchFamily="34" charset="0"/>
              <a:buChar char="•"/>
            </a:pPr>
            <a:r>
              <a:rPr lang="en-US" baseline="0" dirty="0" smtClean="0"/>
              <a:t>Hasta no </a:t>
            </a:r>
            <a:r>
              <a:rPr lang="en-US" baseline="0" dirty="0" err="1" smtClean="0"/>
              <a:t>verte</a:t>
            </a:r>
            <a:r>
              <a:rPr lang="en-US" baseline="0" dirty="0" smtClean="0"/>
              <a:t> </a:t>
            </a:r>
            <a:r>
              <a:rPr lang="en-US" baseline="0" dirty="0" err="1" smtClean="0"/>
              <a:t>jesus</a:t>
            </a:r>
            <a:r>
              <a:rPr lang="en-US" baseline="0" dirty="0" smtClean="0"/>
              <a:t> </a:t>
            </a:r>
            <a:r>
              <a:rPr lang="en-US" baseline="0" dirty="0" err="1" smtClean="0"/>
              <a:t>mio</a:t>
            </a:r>
            <a:r>
              <a:rPr lang="en-US" baseline="0" dirty="0" smtClean="0"/>
              <a:t> de Elena </a:t>
            </a:r>
            <a:r>
              <a:rPr lang="en-US" baseline="0" dirty="0" err="1" smtClean="0"/>
              <a:t>Poniatowska</a:t>
            </a:r>
            <a:endParaRPr lang="en-US" baseline="0" dirty="0" smtClean="0"/>
          </a:p>
          <a:p>
            <a:pPr marL="342900" indent="-342900">
              <a:buFont typeface="Arial" pitchFamily="34" charset="0"/>
              <a:buChar char="•"/>
            </a:pPr>
            <a:r>
              <a:rPr lang="en-US" baseline="0" dirty="0" smtClean="0"/>
              <a:t>Sin embargo en </a:t>
            </a:r>
            <a:r>
              <a:rPr lang="en-US" baseline="0" dirty="0" err="1" smtClean="0"/>
              <a:t>esta</a:t>
            </a:r>
            <a:r>
              <a:rPr lang="en-US" baseline="0" dirty="0" smtClean="0"/>
              <a:t> </a:t>
            </a:r>
            <a:r>
              <a:rPr lang="en-US" baseline="0" dirty="0" err="1" smtClean="0"/>
              <a:t>ocasion</a:t>
            </a:r>
            <a:r>
              <a:rPr lang="en-US" baseline="0" dirty="0" smtClean="0"/>
              <a:t> solo hare </a:t>
            </a:r>
            <a:r>
              <a:rPr lang="en-US" baseline="0" dirty="0" err="1" smtClean="0"/>
              <a:t>mecion</a:t>
            </a:r>
            <a:r>
              <a:rPr lang="en-US" baseline="0" dirty="0" smtClean="0"/>
              <a:t> del </a:t>
            </a:r>
            <a:r>
              <a:rPr lang="en-US" baseline="0" dirty="0" err="1" smtClean="0"/>
              <a:t>analisis</a:t>
            </a:r>
            <a:r>
              <a:rPr lang="en-US" baseline="0" dirty="0" smtClean="0"/>
              <a:t> </a:t>
            </a:r>
            <a:r>
              <a:rPr lang="en-US" baseline="0" dirty="0" err="1" smtClean="0"/>
              <a:t>literario</a:t>
            </a:r>
            <a:r>
              <a:rPr lang="en-US" baseline="0" dirty="0" smtClean="0"/>
              <a:t> </a:t>
            </a:r>
            <a:r>
              <a:rPr lang="en-US" baseline="0" dirty="0" err="1" smtClean="0"/>
              <a:t>basado</a:t>
            </a:r>
            <a:r>
              <a:rPr lang="en-US" baseline="0" dirty="0" smtClean="0"/>
              <a:t> en </a:t>
            </a:r>
            <a:r>
              <a:rPr lang="en-US" baseline="0" dirty="0" err="1" smtClean="0"/>
              <a:t>Rito</a:t>
            </a:r>
            <a:r>
              <a:rPr lang="en-US" baseline="0" dirty="0" smtClean="0"/>
              <a:t> de </a:t>
            </a:r>
            <a:r>
              <a:rPr lang="en-US" baseline="0" dirty="0" err="1" smtClean="0"/>
              <a:t>iniciacion</a:t>
            </a:r>
            <a:endParaRPr lang="es-ES_tradnl" dirty="0"/>
          </a:p>
        </p:txBody>
      </p:sp>
    </p:spTree>
    <p:extLst>
      <p:ext uri="{BB962C8B-B14F-4D97-AF65-F5344CB8AC3E}">
        <p14:creationId xmlns:p14="http://schemas.microsoft.com/office/powerpoint/2010/main" val="706291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Rito</a:t>
            </a:r>
            <a:r>
              <a:rPr lang="en-US" dirty="0" smtClean="0"/>
              <a:t> de </a:t>
            </a:r>
            <a:r>
              <a:rPr lang="en-US" dirty="0" err="1" smtClean="0"/>
              <a:t>inciacion</a:t>
            </a:r>
            <a:r>
              <a:rPr lang="en-US" baseline="0" dirty="0" smtClean="0"/>
              <a:t> </a:t>
            </a:r>
            <a:r>
              <a:rPr lang="en-US" baseline="0" dirty="0" err="1" smtClean="0"/>
              <a:t>nos</a:t>
            </a:r>
            <a:r>
              <a:rPr lang="en-US" baseline="0" dirty="0" smtClean="0"/>
              <a:t> </a:t>
            </a:r>
            <a:r>
              <a:rPr lang="en-US" baseline="0" dirty="0" err="1" smtClean="0"/>
              <a:t>narra</a:t>
            </a:r>
            <a:r>
              <a:rPr lang="en-US" baseline="0" dirty="0" smtClean="0"/>
              <a:t> la </a:t>
            </a:r>
            <a:r>
              <a:rPr lang="en-US" baseline="0" dirty="0" err="1" smtClean="0"/>
              <a:t>historia</a:t>
            </a:r>
            <a:r>
              <a:rPr lang="en-US" baseline="0" dirty="0" smtClean="0"/>
              <a:t> de Cecilia Rojas, </a:t>
            </a:r>
            <a:r>
              <a:rPr lang="en-US" baseline="0" dirty="0" err="1" smtClean="0"/>
              <a:t>una</a:t>
            </a:r>
            <a:r>
              <a:rPr lang="en-US" baseline="0" dirty="0" smtClean="0"/>
              <a:t> </a:t>
            </a:r>
            <a:r>
              <a:rPr lang="en-US" baseline="0" dirty="0" err="1" smtClean="0"/>
              <a:t>joven</a:t>
            </a:r>
            <a:r>
              <a:rPr lang="en-US" baseline="0" dirty="0" smtClean="0"/>
              <a:t> </a:t>
            </a:r>
            <a:r>
              <a:rPr lang="en-US" baseline="0" dirty="0" err="1" smtClean="0"/>
              <a:t>quien</a:t>
            </a:r>
            <a:r>
              <a:rPr lang="en-US" baseline="0" dirty="0" smtClean="0"/>
              <a:t> </a:t>
            </a:r>
            <a:r>
              <a:rPr lang="en-US" baseline="0" dirty="0" err="1" smtClean="0"/>
              <a:t>crece</a:t>
            </a:r>
            <a:r>
              <a:rPr lang="en-US" baseline="0" dirty="0" smtClean="0"/>
              <a:t> y </a:t>
            </a:r>
            <a:r>
              <a:rPr lang="en-US" baseline="0" dirty="0" err="1" smtClean="0"/>
              <a:t>es</a:t>
            </a:r>
            <a:r>
              <a:rPr lang="en-US" baseline="0" dirty="0" smtClean="0"/>
              <a:t> </a:t>
            </a:r>
            <a:r>
              <a:rPr lang="en-US" baseline="0" dirty="0" err="1" smtClean="0"/>
              <a:t>inculcada</a:t>
            </a:r>
            <a:r>
              <a:rPr lang="en-US" baseline="0" dirty="0" smtClean="0"/>
              <a:t> de </a:t>
            </a:r>
            <a:r>
              <a:rPr lang="en-US" baseline="0" dirty="0" err="1" smtClean="0"/>
              <a:t>una</a:t>
            </a:r>
            <a:r>
              <a:rPr lang="en-US" baseline="0" dirty="0" smtClean="0"/>
              <a:t> </a:t>
            </a:r>
            <a:r>
              <a:rPr lang="en-US" baseline="0" dirty="0" err="1" smtClean="0"/>
              <a:t>manera</a:t>
            </a:r>
            <a:r>
              <a:rPr lang="en-US" baseline="0" dirty="0" smtClean="0"/>
              <a:t> </a:t>
            </a:r>
            <a:r>
              <a:rPr lang="en-US" baseline="0" dirty="0" err="1" smtClean="0"/>
              <a:t>prescisa</a:t>
            </a:r>
            <a:r>
              <a:rPr lang="en-US" baseline="0" dirty="0" smtClean="0"/>
              <a:t> </a:t>
            </a:r>
            <a:r>
              <a:rPr lang="en-US" baseline="0" dirty="0" err="1" smtClean="0"/>
              <a:t>para</a:t>
            </a:r>
            <a:r>
              <a:rPr lang="en-US" baseline="0" dirty="0" smtClean="0"/>
              <a:t> </a:t>
            </a:r>
            <a:r>
              <a:rPr lang="en-US" baseline="0" dirty="0" err="1" smtClean="0"/>
              <a:t>llenar</a:t>
            </a:r>
            <a:r>
              <a:rPr lang="en-US" baseline="0" dirty="0" smtClean="0"/>
              <a:t> </a:t>
            </a:r>
            <a:r>
              <a:rPr lang="en-US" baseline="0" dirty="0" err="1" smtClean="0"/>
              <a:t>las</a:t>
            </a:r>
            <a:r>
              <a:rPr lang="en-US" baseline="0" dirty="0" smtClean="0"/>
              <a:t> </a:t>
            </a:r>
            <a:r>
              <a:rPr lang="en-US" baseline="0" dirty="0" err="1" smtClean="0"/>
              <a:t>expectabas</a:t>
            </a:r>
            <a:r>
              <a:rPr lang="en-US" baseline="0" dirty="0" smtClean="0"/>
              <a:t> </a:t>
            </a:r>
            <a:r>
              <a:rPr lang="en-US" baseline="0" dirty="0" err="1" smtClean="0"/>
              <a:t>sociales</a:t>
            </a:r>
            <a:r>
              <a:rPr lang="en-US" baseline="0" dirty="0" smtClean="0"/>
              <a:t> </a:t>
            </a:r>
            <a:r>
              <a:rPr lang="en-US" baseline="0" dirty="0" err="1" smtClean="0"/>
              <a:t>otorgadas</a:t>
            </a:r>
            <a:r>
              <a:rPr lang="en-US" baseline="0" dirty="0" smtClean="0"/>
              <a:t> a </a:t>
            </a:r>
            <a:r>
              <a:rPr lang="en-US" baseline="0" dirty="0" err="1" smtClean="0"/>
              <a:t>las</a:t>
            </a:r>
            <a:r>
              <a:rPr lang="en-US" baseline="0" dirty="0" smtClean="0"/>
              <a:t> </a:t>
            </a:r>
            <a:r>
              <a:rPr lang="en-US" baseline="0" dirty="0" err="1" smtClean="0"/>
              <a:t>mujeres</a:t>
            </a:r>
            <a:r>
              <a:rPr lang="en-US" baseline="0" dirty="0" smtClean="0"/>
              <a:t> de </a:t>
            </a:r>
            <a:r>
              <a:rPr lang="en-US" baseline="0" dirty="0" err="1" smtClean="0"/>
              <a:t>su</a:t>
            </a:r>
            <a:r>
              <a:rPr lang="en-US" baseline="0" dirty="0" smtClean="0"/>
              <a:t> </a:t>
            </a:r>
            <a:r>
              <a:rPr lang="en-US" baseline="0" dirty="0" err="1" smtClean="0"/>
              <a:t>clase</a:t>
            </a:r>
            <a:r>
              <a:rPr lang="en-US" baseline="0" dirty="0" smtClean="0"/>
              <a:t> social.  </a:t>
            </a:r>
            <a:r>
              <a:rPr lang="en-US" baseline="0" dirty="0" err="1" smtClean="0"/>
              <a:t>Sus</a:t>
            </a:r>
            <a:r>
              <a:rPr lang="en-US" baseline="0" dirty="0" smtClean="0"/>
              <a:t> padres </a:t>
            </a:r>
            <a:r>
              <a:rPr lang="en-US" baseline="0" dirty="0" err="1" smtClean="0"/>
              <a:t>deciden</a:t>
            </a:r>
            <a:r>
              <a:rPr lang="en-US" baseline="0" dirty="0" smtClean="0"/>
              <a:t> </a:t>
            </a:r>
            <a:r>
              <a:rPr lang="en-US" baseline="0" dirty="0" err="1" smtClean="0"/>
              <a:t>mandarla</a:t>
            </a:r>
            <a:r>
              <a:rPr lang="en-US" baseline="0" dirty="0" smtClean="0"/>
              <a:t> a la ciudad de Mexico </a:t>
            </a:r>
            <a:r>
              <a:rPr lang="en-US" baseline="0" dirty="0" err="1" smtClean="0"/>
              <a:t>para</a:t>
            </a:r>
            <a:r>
              <a:rPr lang="en-US" baseline="0" dirty="0" smtClean="0"/>
              <a:t> </a:t>
            </a:r>
            <a:r>
              <a:rPr lang="en-US" baseline="0" dirty="0" err="1" smtClean="0"/>
              <a:t>que</a:t>
            </a:r>
            <a:r>
              <a:rPr lang="en-US" baseline="0" dirty="0" smtClean="0"/>
              <a:t> </a:t>
            </a:r>
            <a:r>
              <a:rPr lang="en-US" baseline="0" dirty="0" err="1" smtClean="0"/>
              <a:t>que</a:t>
            </a:r>
            <a:r>
              <a:rPr lang="en-US" baseline="0" dirty="0" smtClean="0"/>
              <a:t> </a:t>
            </a:r>
            <a:r>
              <a:rPr lang="en-US" baseline="0" dirty="0" err="1" smtClean="0"/>
              <a:t>sigua</a:t>
            </a:r>
            <a:r>
              <a:rPr lang="en-US" baseline="0" dirty="0" smtClean="0"/>
              <a:t> </a:t>
            </a:r>
            <a:r>
              <a:rPr lang="en-US" baseline="0" dirty="0" err="1" smtClean="0"/>
              <a:t>adelante</a:t>
            </a:r>
            <a:r>
              <a:rPr lang="en-US" baseline="0" dirty="0" smtClean="0"/>
              <a:t> con </a:t>
            </a:r>
            <a:r>
              <a:rPr lang="en-US" baseline="0" dirty="0" err="1" smtClean="0"/>
              <a:t>su</a:t>
            </a:r>
            <a:r>
              <a:rPr lang="en-US" baseline="0" dirty="0" smtClean="0"/>
              <a:t> </a:t>
            </a:r>
            <a:r>
              <a:rPr lang="en-US" baseline="0" dirty="0" err="1" smtClean="0"/>
              <a:t>educacion</a:t>
            </a:r>
            <a:r>
              <a:rPr lang="en-US" baseline="0" dirty="0" smtClean="0"/>
              <a:t> </a:t>
            </a:r>
            <a:r>
              <a:rPr lang="en-US" baseline="0" dirty="0" err="1" smtClean="0"/>
              <a:t>acdemica</a:t>
            </a:r>
            <a:r>
              <a:rPr lang="en-US" baseline="0" dirty="0" smtClean="0"/>
              <a:t> en la </a:t>
            </a:r>
            <a:r>
              <a:rPr lang="en-US" baseline="0" dirty="0" err="1" smtClean="0"/>
              <a:t>disciplina</a:t>
            </a:r>
            <a:r>
              <a:rPr lang="en-US" baseline="0" dirty="0" smtClean="0"/>
              <a:t> de </a:t>
            </a:r>
            <a:r>
              <a:rPr lang="en-US" baseline="0" dirty="0" err="1" smtClean="0"/>
              <a:t>historia</a:t>
            </a:r>
            <a:r>
              <a:rPr lang="en-US" baseline="0" dirty="0" smtClean="0"/>
              <a:t>.  Sin embargo, </a:t>
            </a:r>
            <a:r>
              <a:rPr lang="en-US" baseline="0" dirty="0" err="1" smtClean="0"/>
              <a:t>sus</a:t>
            </a:r>
            <a:r>
              <a:rPr lang="en-US" baseline="0" dirty="0" smtClean="0"/>
              <a:t> padres </a:t>
            </a:r>
            <a:r>
              <a:rPr lang="en-US" baseline="0" dirty="0" err="1" smtClean="0"/>
              <a:t>solamente</a:t>
            </a:r>
            <a:r>
              <a:rPr lang="en-US" baseline="0" dirty="0" smtClean="0"/>
              <a:t> </a:t>
            </a:r>
            <a:r>
              <a:rPr lang="en-US" baseline="0" dirty="0" err="1" smtClean="0"/>
              <a:t>veian</a:t>
            </a:r>
            <a:r>
              <a:rPr lang="en-US" baseline="0" dirty="0" smtClean="0"/>
              <a:t> los </a:t>
            </a:r>
            <a:r>
              <a:rPr lang="en-US" baseline="0" dirty="0" err="1" smtClean="0"/>
              <a:t>estudios</a:t>
            </a:r>
            <a:r>
              <a:rPr lang="en-US" baseline="0" dirty="0" smtClean="0"/>
              <a:t> de Cecilia </a:t>
            </a:r>
            <a:r>
              <a:rPr lang="en-US" baseline="0" dirty="0" err="1" smtClean="0"/>
              <a:t>como</a:t>
            </a:r>
            <a:r>
              <a:rPr lang="en-US" baseline="0" dirty="0" smtClean="0"/>
              <a:t> </a:t>
            </a:r>
            <a:r>
              <a:rPr lang="en-US" baseline="0" dirty="0" err="1" smtClean="0"/>
              <a:t>una</a:t>
            </a:r>
            <a:r>
              <a:rPr lang="en-US" baseline="0" dirty="0" smtClean="0"/>
              <a:t> </a:t>
            </a:r>
            <a:r>
              <a:rPr lang="en-US" baseline="0" dirty="0" err="1" smtClean="0"/>
              <a:t>cualidad</a:t>
            </a:r>
            <a:r>
              <a:rPr lang="en-US" baseline="0" dirty="0" smtClean="0"/>
              <a:t> mas </a:t>
            </a:r>
            <a:r>
              <a:rPr lang="en-US" baseline="0" dirty="0" err="1" smtClean="0"/>
              <a:t>que</a:t>
            </a:r>
            <a:r>
              <a:rPr lang="en-US" baseline="0" dirty="0" smtClean="0"/>
              <a:t> </a:t>
            </a:r>
            <a:r>
              <a:rPr lang="en-US" baseline="0" dirty="0" err="1" smtClean="0"/>
              <a:t>su</a:t>
            </a:r>
            <a:r>
              <a:rPr lang="en-US" baseline="0" dirty="0" smtClean="0"/>
              <a:t> </a:t>
            </a:r>
            <a:r>
              <a:rPr lang="en-US" baseline="0" dirty="0" err="1" smtClean="0"/>
              <a:t>hija</a:t>
            </a:r>
            <a:r>
              <a:rPr lang="en-US" baseline="0" dirty="0" smtClean="0"/>
              <a:t> </a:t>
            </a:r>
            <a:r>
              <a:rPr lang="en-US" baseline="0" dirty="0" err="1" smtClean="0"/>
              <a:t>podria</a:t>
            </a:r>
            <a:r>
              <a:rPr lang="en-US" baseline="0" dirty="0" smtClean="0"/>
              <a:t> </a:t>
            </a:r>
            <a:r>
              <a:rPr lang="en-US" baseline="0" dirty="0" err="1" smtClean="0"/>
              <a:t>poseer</a:t>
            </a:r>
            <a:r>
              <a:rPr lang="en-US" baseline="0" dirty="0" smtClean="0"/>
              <a:t> y le </a:t>
            </a:r>
            <a:r>
              <a:rPr lang="en-US" baseline="0" dirty="0" err="1" smtClean="0"/>
              <a:t>ayudaria</a:t>
            </a:r>
            <a:r>
              <a:rPr lang="en-US" baseline="0" dirty="0" smtClean="0"/>
              <a:t> a </a:t>
            </a:r>
            <a:r>
              <a:rPr lang="en-US" baseline="0" dirty="0" err="1" smtClean="0"/>
              <a:t>ser</a:t>
            </a:r>
            <a:r>
              <a:rPr lang="en-US" baseline="0" dirty="0" smtClean="0"/>
              <a:t> </a:t>
            </a:r>
            <a:r>
              <a:rPr lang="en-US" baseline="0" dirty="0" err="1" smtClean="0"/>
              <a:t>una</a:t>
            </a:r>
            <a:r>
              <a:rPr lang="en-US" baseline="0" dirty="0" smtClean="0"/>
              <a:t> </a:t>
            </a:r>
            <a:r>
              <a:rPr lang="en-US" baseline="0" dirty="0" err="1" smtClean="0"/>
              <a:t>buena</a:t>
            </a:r>
            <a:r>
              <a:rPr lang="en-US" baseline="0" dirty="0" smtClean="0"/>
              <a:t> </a:t>
            </a:r>
            <a:r>
              <a:rPr lang="en-US" baseline="0" dirty="0" err="1" smtClean="0"/>
              <a:t>candidata</a:t>
            </a:r>
            <a:r>
              <a:rPr lang="en-US" baseline="0" dirty="0" smtClean="0"/>
              <a:t> al </a:t>
            </a:r>
            <a:r>
              <a:rPr lang="en-US" baseline="0" dirty="0" err="1" smtClean="0"/>
              <a:t>matrimonio</a:t>
            </a:r>
            <a:r>
              <a:rPr lang="en-US" baseline="0" dirty="0" smtClean="0"/>
              <a:t>, </a:t>
            </a:r>
            <a:r>
              <a:rPr lang="en-US" baseline="0" dirty="0" err="1" smtClean="0"/>
              <a:t>puesto</a:t>
            </a:r>
            <a:r>
              <a:rPr lang="en-US" baseline="0" dirty="0" smtClean="0"/>
              <a:t> </a:t>
            </a:r>
            <a:r>
              <a:rPr lang="en-US" baseline="0" dirty="0" err="1" smtClean="0"/>
              <a:t>que</a:t>
            </a:r>
            <a:r>
              <a:rPr lang="en-US" baseline="0" dirty="0" smtClean="0"/>
              <a:t> el </a:t>
            </a:r>
            <a:r>
              <a:rPr lang="en-US" baseline="0" dirty="0" err="1" smtClean="0"/>
              <a:t>matrimonio</a:t>
            </a:r>
            <a:r>
              <a:rPr lang="en-US" baseline="0" dirty="0" smtClean="0"/>
              <a:t> era la </a:t>
            </a:r>
            <a:r>
              <a:rPr lang="en-US" baseline="0" dirty="0" err="1" smtClean="0"/>
              <a:t>opcion</a:t>
            </a:r>
            <a:r>
              <a:rPr lang="en-US" baseline="0" dirty="0" smtClean="0"/>
              <a:t> ideal </a:t>
            </a:r>
            <a:r>
              <a:rPr lang="en-US" baseline="0" dirty="0" err="1" smtClean="0"/>
              <a:t>para</a:t>
            </a:r>
            <a:r>
              <a:rPr lang="en-US" baseline="0" dirty="0" smtClean="0"/>
              <a:t> el </a:t>
            </a:r>
            <a:r>
              <a:rPr lang="en-US" baseline="0" dirty="0" err="1" smtClean="0"/>
              <a:t>futuro</a:t>
            </a:r>
            <a:r>
              <a:rPr lang="en-US" baseline="0" dirty="0" smtClean="0"/>
              <a:t> de Cecilia.  Al </a:t>
            </a:r>
            <a:r>
              <a:rPr lang="en-US" baseline="0" dirty="0" err="1" smtClean="0"/>
              <a:t>llegar</a:t>
            </a:r>
            <a:r>
              <a:rPr lang="en-US" baseline="0" dirty="0" smtClean="0"/>
              <a:t> a la ciudad de Mexico he </a:t>
            </a:r>
            <a:r>
              <a:rPr lang="en-US" baseline="0" dirty="0" err="1" smtClean="0"/>
              <a:t>instalarse</a:t>
            </a:r>
            <a:r>
              <a:rPr lang="en-US" baseline="0" dirty="0" smtClean="0"/>
              <a:t> el la UNAM, Cecilia </a:t>
            </a:r>
            <a:r>
              <a:rPr lang="en-US" baseline="0" dirty="0" err="1" smtClean="0"/>
              <a:t>emprende</a:t>
            </a:r>
            <a:r>
              <a:rPr lang="en-US" baseline="0" dirty="0" smtClean="0"/>
              <a:t> un </a:t>
            </a:r>
            <a:r>
              <a:rPr lang="en-US" baseline="0" dirty="0" err="1" smtClean="0"/>
              <a:t>nuevo</a:t>
            </a:r>
            <a:r>
              <a:rPr lang="en-US" baseline="0" dirty="0" smtClean="0"/>
              <a:t> </a:t>
            </a:r>
            <a:r>
              <a:rPr lang="en-US" baseline="0" dirty="0" err="1" smtClean="0"/>
              <a:t>camino</a:t>
            </a:r>
            <a:r>
              <a:rPr lang="en-US" baseline="0" dirty="0" smtClean="0"/>
              <a:t> </a:t>
            </a:r>
            <a:r>
              <a:rPr lang="en-US" baseline="0" dirty="0" err="1" smtClean="0"/>
              <a:t>que</a:t>
            </a:r>
            <a:r>
              <a:rPr lang="en-US" baseline="0" dirty="0" smtClean="0"/>
              <a:t> la </a:t>
            </a:r>
            <a:r>
              <a:rPr lang="en-US" baseline="0" dirty="0" err="1" smtClean="0"/>
              <a:t>llevaria</a:t>
            </a:r>
            <a:r>
              <a:rPr lang="en-US" baseline="0" dirty="0" smtClean="0"/>
              <a:t> </a:t>
            </a:r>
            <a:r>
              <a:rPr lang="en-US" baseline="0" dirty="0" err="1" smtClean="0"/>
              <a:t>descubrirse</a:t>
            </a:r>
            <a:r>
              <a:rPr lang="en-US" baseline="0" dirty="0" smtClean="0"/>
              <a:t> a </a:t>
            </a:r>
            <a:r>
              <a:rPr lang="en-US" baseline="0" dirty="0" err="1" smtClean="0"/>
              <a:t>si</a:t>
            </a:r>
            <a:r>
              <a:rPr lang="en-US" baseline="0" dirty="0" smtClean="0"/>
              <a:t> </a:t>
            </a:r>
            <a:r>
              <a:rPr lang="en-US" baseline="0" dirty="0" err="1" smtClean="0"/>
              <a:t>misma</a:t>
            </a:r>
            <a:r>
              <a:rPr lang="en-US" baseline="0" dirty="0" smtClean="0"/>
              <a:t>, a </a:t>
            </a:r>
            <a:r>
              <a:rPr lang="en-US" baseline="0" dirty="0" err="1" smtClean="0"/>
              <a:t>adquirir</a:t>
            </a:r>
            <a:r>
              <a:rPr lang="en-US" baseline="0" dirty="0" smtClean="0"/>
              <a:t> </a:t>
            </a:r>
            <a:r>
              <a:rPr lang="en-US" baseline="0" dirty="0" err="1" smtClean="0"/>
              <a:t>su</a:t>
            </a:r>
            <a:r>
              <a:rPr lang="en-US" baseline="0" dirty="0" smtClean="0"/>
              <a:t> </a:t>
            </a:r>
            <a:r>
              <a:rPr lang="en-US" baseline="0" dirty="0" err="1" smtClean="0"/>
              <a:t>libertad</a:t>
            </a:r>
            <a:r>
              <a:rPr lang="en-US" baseline="0" dirty="0" smtClean="0"/>
              <a:t> y de a </a:t>
            </a:r>
            <a:r>
              <a:rPr lang="en-US" baseline="0" dirty="0" err="1" smtClean="0"/>
              <a:t>formar</a:t>
            </a:r>
            <a:r>
              <a:rPr lang="en-US" baseline="0" dirty="0" smtClean="0"/>
              <a:t> </a:t>
            </a:r>
            <a:r>
              <a:rPr lang="en-US" baseline="0" dirty="0" err="1" smtClean="0"/>
              <a:t>su</a:t>
            </a:r>
            <a:r>
              <a:rPr lang="en-US" baseline="0" dirty="0" smtClean="0"/>
              <a:t> </a:t>
            </a:r>
            <a:r>
              <a:rPr lang="en-US" baseline="0" dirty="0" err="1" smtClean="0"/>
              <a:t>propia</a:t>
            </a:r>
            <a:r>
              <a:rPr lang="en-US" baseline="0" dirty="0" smtClean="0"/>
              <a:t> </a:t>
            </a:r>
            <a:r>
              <a:rPr lang="en-US" baseline="0" dirty="0" err="1" smtClean="0"/>
              <a:t>consiencia</a:t>
            </a:r>
            <a:r>
              <a:rPr lang="en-US" baseline="0" dirty="0" smtClean="0"/>
              <a:t> de la </a:t>
            </a:r>
            <a:r>
              <a:rPr lang="en-US" baseline="0" dirty="0" err="1" smtClean="0"/>
              <a:t>vida</a:t>
            </a:r>
            <a:r>
              <a:rPr lang="en-US" baseline="0" dirty="0" smtClean="0"/>
              <a:t>.  De seta </a:t>
            </a:r>
            <a:r>
              <a:rPr lang="en-US" baseline="0" dirty="0" err="1" smtClean="0"/>
              <a:t>manera</a:t>
            </a:r>
            <a:r>
              <a:rPr lang="en-US" baseline="0" dirty="0" smtClean="0"/>
              <a:t>, </a:t>
            </a:r>
            <a:r>
              <a:rPr lang="en-US" baseline="0" dirty="0" err="1" smtClean="0"/>
              <a:t>poco</a:t>
            </a:r>
            <a:r>
              <a:rPr lang="en-US" baseline="0" dirty="0" smtClean="0"/>
              <a:t> a </a:t>
            </a:r>
            <a:r>
              <a:rPr lang="en-US" baseline="0" dirty="0" err="1" smtClean="0"/>
              <a:t>poco</a:t>
            </a:r>
            <a:r>
              <a:rPr lang="en-US" baseline="0" dirty="0" smtClean="0"/>
              <a:t>, </a:t>
            </a:r>
            <a:r>
              <a:rPr lang="en-US" baseline="0" dirty="0" err="1" smtClean="0"/>
              <a:t>todas</a:t>
            </a:r>
            <a:r>
              <a:rPr lang="en-US" baseline="0" dirty="0" smtClean="0"/>
              <a:t> </a:t>
            </a:r>
            <a:r>
              <a:rPr lang="en-US" baseline="0" dirty="0" err="1" smtClean="0"/>
              <a:t>las</a:t>
            </a:r>
            <a:r>
              <a:rPr lang="en-US" baseline="0" dirty="0" smtClean="0"/>
              <a:t> </a:t>
            </a:r>
            <a:r>
              <a:rPr lang="en-US" baseline="0" dirty="0" err="1" smtClean="0"/>
              <a:t>espectativas</a:t>
            </a:r>
            <a:r>
              <a:rPr lang="en-US" baseline="0" dirty="0" smtClean="0"/>
              <a:t> </a:t>
            </a:r>
            <a:r>
              <a:rPr lang="en-US" baseline="0" dirty="0" err="1" smtClean="0"/>
              <a:t>que</a:t>
            </a:r>
            <a:r>
              <a:rPr lang="en-US" baseline="0" dirty="0" smtClean="0"/>
              <a:t> </a:t>
            </a:r>
            <a:r>
              <a:rPr lang="en-US" baseline="0" dirty="0" err="1" smtClean="0"/>
              <a:t>sus</a:t>
            </a:r>
            <a:r>
              <a:rPr lang="en-US" baseline="0" dirty="0" smtClean="0"/>
              <a:t> padres </a:t>
            </a:r>
            <a:r>
              <a:rPr lang="en-US" baseline="0" dirty="0" err="1" smtClean="0"/>
              <a:t>tenian</a:t>
            </a:r>
            <a:r>
              <a:rPr lang="en-US" baseline="0" dirty="0" smtClean="0"/>
              <a:t> en Cecilia </a:t>
            </a:r>
            <a:r>
              <a:rPr lang="en-US" baseline="0" dirty="0" err="1" smtClean="0"/>
              <a:t>comienza</a:t>
            </a:r>
            <a:r>
              <a:rPr lang="en-US" baseline="0" dirty="0" smtClean="0"/>
              <a:t> a </a:t>
            </a:r>
            <a:r>
              <a:rPr lang="en-US" baseline="0" dirty="0" err="1" smtClean="0"/>
              <a:t>derrumbarse</a:t>
            </a:r>
            <a:r>
              <a:rPr lang="en-US" baseline="0" dirty="0" smtClean="0"/>
              <a:t> y se </a:t>
            </a:r>
            <a:r>
              <a:rPr lang="en-US" baseline="0" dirty="0" err="1" smtClean="0"/>
              <a:t>concive</a:t>
            </a:r>
            <a:r>
              <a:rPr lang="en-US" baseline="0" dirty="0" smtClean="0"/>
              <a:t> en </a:t>
            </a:r>
            <a:r>
              <a:rPr lang="en-US" baseline="0" dirty="0" err="1" smtClean="0"/>
              <a:t>ella</a:t>
            </a:r>
            <a:r>
              <a:rPr lang="en-US" baseline="0" dirty="0" smtClean="0"/>
              <a:t> a un </a:t>
            </a:r>
            <a:r>
              <a:rPr lang="en-US" baseline="0" dirty="0" err="1" smtClean="0"/>
              <a:t>ser</a:t>
            </a:r>
            <a:r>
              <a:rPr lang="en-US" baseline="0" dirty="0" smtClean="0"/>
              <a:t> </a:t>
            </a:r>
            <a:r>
              <a:rPr lang="en-US" baseline="0" dirty="0" err="1" smtClean="0"/>
              <a:t>autonomo</a:t>
            </a:r>
            <a:r>
              <a:rPr lang="en-US" baseline="0" dirty="0" smtClean="0"/>
              <a:t> </a:t>
            </a:r>
            <a:r>
              <a:rPr lang="en-US" baseline="0" dirty="0" err="1" smtClean="0"/>
              <a:t>capaz</a:t>
            </a:r>
            <a:r>
              <a:rPr lang="en-US" baseline="0" dirty="0" smtClean="0"/>
              <a:t> de </a:t>
            </a:r>
            <a:r>
              <a:rPr lang="en-US" baseline="0" dirty="0" err="1" smtClean="0"/>
              <a:t>luchar</a:t>
            </a:r>
            <a:r>
              <a:rPr lang="en-US" baseline="0" dirty="0" smtClean="0"/>
              <a:t> </a:t>
            </a:r>
            <a:r>
              <a:rPr lang="en-US" baseline="0" dirty="0" err="1" smtClean="0"/>
              <a:t>por</a:t>
            </a:r>
            <a:r>
              <a:rPr lang="en-US" baseline="0" dirty="0" smtClean="0"/>
              <a:t> lo </a:t>
            </a:r>
            <a:r>
              <a:rPr lang="en-US" baseline="0" dirty="0" err="1" smtClean="0"/>
              <a:t>que</a:t>
            </a:r>
            <a:r>
              <a:rPr lang="en-US" baseline="0" dirty="0" smtClean="0"/>
              <a:t> </a:t>
            </a:r>
            <a:r>
              <a:rPr lang="en-US" baseline="0" dirty="0" err="1" smtClean="0"/>
              <a:t>ella</a:t>
            </a:r>
            <a:r>
              <a:rPr lang="en-US" baseline="0" dirty="0" smtClean="0"/>
              <a:t> </a:t>
            </a:r>
            <a:r>
              <a:rPr lang="en-US" baseline="0" dirty="0" err="1" smtClean="0"/>
              <a:t>considera</a:t>
            </a:r>
            <a:r>
              <a:rPr lang="en-US" baseline="0" dirty="0" smtClean="0"/>
              <a:t> </a:t>
            </a:r>
            <a:r>
              <a:rPr lang="en-US" baseline="0" dirty="0" err="1" smtClean="0"/>
              <a:t>su</a:t>
            </a:r>
            <a:r>
              <a:rPr lang="en-US" baseline="0" dirty="0" smtClean="0"/>
              <a:t> </a:t>
            </a:r>
            <a:r>
              <a:rPr lang="en-US" baseline="0" dirty="0" err="1" smtClean="0"/>
              <a:t>felicidad</a:t>
            </a:r>
            <a:r>
              <a:rPr lang="en-US" baseline="0" dirty="0" smtClean="0"/>
              <a:t>.</a:t>
            </a:r>
            <a:endParaRPr lang="es-ES_tradnl" dirty="0"/>
          </a:p>
        </p:txBody>
      </p:sp>
    </p:spTree>
    <p:extLst>
      <p:ext uri="{BB962C8B-B14F-4D97-AF65-F5344CB8AC3E}">
        <p14:creationId xmlns:p14="http://schemas.microsoft.com/office/powerpoint/2010/main" val="608579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smtClean="0"/>
              <a:t>Cecilia veía su futuro reflejado en la imagen y vida de su madre; una mujer sumisa, con la imagen perfecta de esposo y madre y la imagen de una familia ejemplo a la sociedad</a:t>
            </a:r>
            <a:r>
              <a:rPr lang="es-ES_tradnl" dirty="0" smtClean="0"/>
              <a:t>. Desde </a:t>
            </a:r>
            <a:r>
              <a:rPr lang="es-ES_tradnl" dirty="0" smtClean="0"/>
              <a:t>su infancia la vida de Cecilia había sido de cierta manera predestinada a cumplir con el rol de una mujer de hogar y distinguida dama de sociedad, por lo cual cada decisión tomada y cada paso dado debían de ser precisos para cumplir estas expectativas. Por lo tanto el tener un futuro distinto o un destino propio era meramente una ilusión la cual se quebrantaba </a:t>
            </a:r>
            <a:r>
              <a:rPr lang="es-ES_tradnl" dirty="0" err="1" smtClean="0"/>
              <a:t>dia</a:t>
            </a:r>
            <a:r>
              <a:rPr lang="es-ES_tradnl" dirty="0" smtClean="0"/>
              <a:t> tras </a:t>
            </a:r>
            <a:r>
              <a:rPr lang="es-ES_tradnl" dirty="0" err="1" smtClean="0"/>
              <a:t>dia</a:t>
            </a:r>
            <a:r>
              <a:rPr lang="es-ES_tradnl" dirty="0" smtClean="0"/>
              <a:t> al concebir la vida como solo una rutina sin salida.</a:t>
            </a:r>
            <a:endParaRPr lang="es-ES_tradnl" dirty="0"/>
          </a:p>
        </p:txBody>
      </p:sp>
    </p:spTree>
    <p:extLst>
      <p:ext uri="{BB962C8B-B14F-4D97-AF65-F5344CB8AC3E}">
        <p14:creationId xmlns:p14="http://schemas.microsoft.com/office/powerpoint/2010/main" val="2513939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8" name="Shape 8"/>
          <p:cNvSpPr>
            <a:spLocks noGrp="1"/>
          </p:cNvSpPr>
          <p:nvPr>
            <p:ph type="title"/>
          </p:nvPr>
        </p:nvSpPr>
        <p:spPr>
          <a:xfrm>
            <a:off x="685800" y="190500"/>
            <a:ext cx="7543800" cy="4308475"/>
          </a:xfrm>
          <a:prstGeom prst="rect">
            <a:avLst/>
          </a:prstGeom>
        </p:spPr>
        <p:txBody>
          <a:bodyPr anchor="b"/>
          <a:lstStyle>
            <a:lvl1pPr>
              <a:defRPr sz="6600"/>
            </a:lvl1pPr>
          </a:lstStyle>
          <a:p>
            <a:pPr lvl="0">
              <a:defRPr sz="1800" spc="0">
                <a:solidFill>
                  <a:srgbClr val="000000"/>
                </a:solidFill>
              </a:defRPr>
            </a:pPr>
            <a:r>
              <a:rPr sz="6600" spc="-100">
                <a:solidFill>
                  <a:srgbClr val="D2533C"/>
                </a:solidFill>
              </a:rPr>
              <a:t>Title Text</a:t>
            </a:r>
          </a:p>
        </p:txBody>
      </p:sp>
      <p:sp>
        <p:nvSpPr>
          <p:cNvPr id="9" name="Shape 9"/>
          <p:cNvSpPr>
            <a:spLocks noGrp="1"/>
          </p:cNvSpPr>
          <p:nvPr>
            <p:ph type="body" idx="1"/>
          </p:nvPr>
        </p:nvSpPr>
        <p:spPr>
          <a:xfrm>
            <a:off x="685800" y="4572000"/>
            <a:ext cx="6461760" cy="2286000"/>
          </a:xfrm>
          <a:prstGeom prst="rect">
            <a:avLst/>
          </a:prstGeom>
        </p:spPr>
        <p:txBody>
          <a:bodyPr/>
          <a:lstStyle>
            <a:lvl1pPr marL="0" indent="0">
              <a:spcBef>
                <a:spcPts val="400"/>
              </a:spcBef>
              <a:buClrTx/>
              <a:buSzTx/>
              <a:buFontTx/>
              <a:buNone/>
              <a:defRPr sz="2000">
                <a:solidFill>
                  <a:srgbClr val="8B8B8D"/>
                </a:solidFill>
              </a:defRPr>
            </a:lvl1pPr>
            <a:lvl2pPr marL="0" indent="457200">
              <a:spcBef>
                <a:spcPts val="400"/>
              </a:spcBef>
              <a:buClrTx/>
              <a:buSzTx/>
              <a:buFontTx/>
              <a:buNone/>
              <a:defRPr sz="2000">
                <a:solidFill>
                  <a:srgbClr val="8B8B8D"/>
                </a:solidFill>
              </a:defRPr>
            </a:lvl2pPr>
            <a:lvl3pPr marL="0" indent="914400">
              <a:spcBef>
                <a:spcPts val="400"/>
              </a:spcBef>
              <a:buClrTx/>
              <a:buSzTx/>
              <a:buFontTx/>
              <a:buNone/>
              <a:defRPr sz="2000">
                <a:solidFill>
                  <a:srgbClr val="8B8B8D"/>
                </a:solidFill>
              </a:defRPr>
            </a:lvl3pPr>
            <a:lvl4pPr marL="0" indent="1371600">
              <a:spcBef>
                <a:spcPts val="400"/>
              </a:spcBef>
              <a:buClrTx/>
              <a:buSzTx/>
              <a:buFontTx/>
              <a:buNone/>
              <a:defRPr sz="2000">
                <a:solidFill>
                  <a:srgbClr val="8B8B8D"/>
                </a:solidFill>
              </a:defRPr>
            </a:lvl4pPr>
            <a:lvl5pPr marL="0" indent="1828800">
              <a:spcBef>
                <a:spcPts val="400"/>
              </a:spcBef>
              <a:buClrTx/>
              <a:buSzTx/>
              <a:buFontTx/>
              <a:buNone/>
              <a:defRPr sz="2000">
                <a:solidFill>
                  <a:srgbClr val="8B8B8D"/>
                </a:solidFill>
              </a:defRPr>
            </a:lvl5pPr>
          </a:lstStyle>
          <a:p>
            <a:pPr lvl="0">
              <a:defRPr sz="1800">
                <a:solidFill>
                  <a:srgbClr val="000000"/>
                </a:solidFill>
              </a:defRPr>
            </a:pPr>
            <a:r>
              <a:rPr sz="2000">
                <a:solidFill>
                  <a:srgbClr val="8B8B8D"/>
                </a:solidFill>
              </a:rPr>
              <a:t>Body Level One</a:t>
            </a:r>
          </a:p>
          <a:p>
            <a:pPr lvl="1">
              <a:defRPr sz="1800">
                <a:solidFill>
                  <a:srgbClr val="000000"/>
                </a:solidFill>
              </a:defRPr>
            </a:pPr>
            <a:r>
              <a:rPr sz="2000">
                <a:solidFill>
                  <a:srgbClr val="8B8B8D"/>
                </a:solidFill>
              </a:rPr>
              <a:t>Body Level Two</a:t>
            </a:r>
          </a:p>
          <a:p>
            <a:pPr lvl="2">
              <a:defRPr sz="1800">
                <a:solidFill>
                  <a:srgbClr val="000000"/>
                </a:solidFill>
              </a:defRPr>
            </a:pPr>
            <a:r>
              <a:rPr sz="2000">
                <a:solidFill>
                  <a:srgbClr val="8B8B8D"/>
                </a:solidFill>
              </a:rPr>
              <a:t>Body Level Three</a:t>
            </a:r>
          </a:p>
          <a:p>
            <a:pPr lvl="3">
              <a:defRPr sz="1800">
                <a:solidFill>
                  <a:srgbClr val="000000"/>
                </a:solidFill>
              </a:defRPr>
            </a:pPr>
            <a:r>
              <a:rPr sz="2000">
                <a:solidFill>
                  <a:srgbClr val="8B8B8D"/>
                </a:solidFill>
              </a:rPr>
              <a:t>Body Level Four</a:t>
            </a:r>
          </a:p>
          <a:p>
            <a:pPr lvl="4">
              <a:defRPr sz="1800">
                <a:solidFill>
                  <a:srgbClr val="000000"/>
                </a:solidFill>
              </a:defRPr>
            </a:pPr>
            <a:r>
              <a:rPr sz="2000">
                <a:solidFill>
                  <a:srgbClr val="8B8B8D"/>
                </a:solidFill>
              </a:rPr>
              <a:t>Body Level Five</a:t>
            </a:r>
          </a:p>
        </p:txBody>
      </p:sp>
      <p:sp>
        <p:nvSpPr>
          <p:cNvPr id="10" name="Shape 1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spc="0">
                <a:solidFill>
                  <a:srgbClr val="000000"/>
                </a:solidFill>
              </a:defRPr>
            </a:pPr>
            <a:r>
              <a:rPr sz="4600" spc="-100">
                <a:solidFill>
                  <a:srgbClr val="D2533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2200">
                <a:solidFill>
                  <a:srgbClr val="292934"/>
                </a:solidFill>
              </a:rPr>
              <a:t>Body Level One</a:t>
            </a:r>
          </a:p>
          <a:p>
            <a:pPr lvl="1">
              <a:defRPr sz="1800">
                <a:solidFill>
                  <a:srgbClr val="000000"/>
                </a:solidFill>
              </a:defRPr>
            </a:pPr>
            <a:r>
              <a:rPr sz="2200">
                <a:solidFill>
                  <a:srgbClr val="292934"/>
                </a:solidFill>
              </a:rPr>
              <a:t>Body Level Two</a:t>
            </a:r>
          </a:p>
          <a:p>
            <a:pPr lvl="2">
              <a:defRPr sz="1800">
                <a:solidFill>
                  <a:srgbClr val="000000"/>
                </a:solidFill>
              </a:defRPr>
            </a:pPr>
            <a:r>
              <a:rPr sz="2200">
                <a:solidFill>
                  <a:srgbClr val="292934"/>
                </a:solidFill>
              </a:rPr>
              <a:t>Body Level Three</a:t>
            </a:r>
          </a:p>
          <a:p>
            <a:pPr lvl="3">
              <a:defRPr sz="1800">
                <a:solidFill>
                  <a:srgbClr val="000000"/>
                </a:solidFill>
              </a:defRPr>
            </a:pPr>
            <a:r>
              <a:rPr sz="2200">
                <a:solidFill>
                  <a:srgbClr val="292934"/>
                </a:solidFill>
              </a:rPr>
              <a:t>Body Level Four</a:t>
            </a:r>
          </a:p>
          <a:p>
            <a:pPr lvl="4">
              <a:defRPr sz="1800">
                <a:solidFill>
                  <a:srgbClr val="000000"/>
                </a:solidFill>
              </a:defRPr>
            </a:pPr>
            <a:r>
              <a:rPr sz="2200">
                <a:solidFill>
                  <a:srgbClr val="292934"/>
                </a:solidFill>
              </a:rPr>
              <a:t>Body Level Five</a:t>
            </a:r>
          </a:p>
        </p:txBody>
      </p:sp>
      <p:sp>
        <p:nvSpPr>
          <p:cNvPr id="43" name="Shape 4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9400" y="0"/>
            <a:ext cx="1752600" cy="6126163"/>
          </a:xfrm>
          <a:prstGeom prst="rect">
            <a:avLst/>
          </a:prstGeom>
        </p:spPr>
        <p:txBody>
          <a:bodyPr anchor="b"/>
          <a:lstStyle/>
          <a:p>
            <a:pPr lvl="0">
              <a:defRPr sz="1800" spc="0">
                <a:solidFill>
                  <a:srgbClr val="000000"/>
                </a:solidFill>
              </a:defRPr>
            </a:pPr>
            <a:r>
              <a:rPr sz="4600" spc="-100">
                <a:solidFill>
                  <a:srgbClr val="D2533C"/>
                </a:solidFill>
              </a:rPr>
              <a:t>Title Text</a:t>
            </a:r>
          </a:p>
        </p:txBody>
      </p:sp>
      <p:sp>
        <p:nvSpPr>
          <p:cNvPr id="46" name="Shape 46"/>
          <p:cNvSpPr>
            <a:spLocks noGrp="1"/>
          </p:cNvSpPr>
          <p:nvPr>
            <p:ph type="body" idx="1"/>
          </p:nvPr>
        </p:nvSpPr>
        <p:spPr>
          <a:xfrm>
            <a:off x="457200" y="274638"/>
            <a:ext cx="6019800" cy="6583363"/>
          </a:xfrm>
          <a:prstGeom prst="rect">
            <a:avLst/>
          </a:prstGeom>
        </p:spPr>
        <p:txBody>
          <a:bodyPr/>
          <a:lstStyle/>
          <a:p>
            <a:pPr lvl="0">
              <a:defRPr sz="1800">
                <a:solidFill>
                  <a:srgbClr val="000000"/>
                </a:solidFill>
              </a:defRPr>
            </a:pPr>
            <a:r>
              <a:rPr sz="2200">
                <a:solidFill>
                  <a:srgbClr val="292934"/>
                </a:solidFill>
              </a:rPr>
              <a:t>Body Level One</a:t>
            </a:r>
          </a:p>
          <a:p>
            <a:pPr lvl="1">
              <a:defRPr sz="1800">
                <a:solidFill>
                  <a:srgbClr val="000000"/>
                </a:solidFill>
              </a:defRPr>
            </a:pPr>
            <a:r>
              <a:rPr sz="2200">
                <a:solidFill>
                  <a:srgbClr val="292934"/>
                </a:solidFill>
              </a:rPr>
              <a:t>Body Level Two</a:t>
            </a:r>
          </a:p>
          <a:p>
            <a:pPr lvl="2">
              <a:defRPr sz="1800">
                <a:solidFill>
                  <a:srgbClr val="000000"/>
                </a:solidFill>
              </a:defRPr>
            </a:pPr>
            <a:r>
              <a:rPr sz="2200">
                <a:solidFill>
                  <a:srgbClr val="292934"/>
                </a:solidFill>
              </a:rPr>
              <a:t>Body Level Three</a:t>
            </a:r>
          </a:p>
          <a:p>
            <a:pPr lvl="3">
              <a:defRPr sz="1800">
                <a:solidFill>
                  <a:srgbClr val="000000"/>
                </a:solidFill>
              </a:defRPr>
            </a:pPr>
            <a:r>
              <a:rPr sz="2200">
                <a:solidFill>
                  <a:srgbClr val="292934"/>
                </a:solidFill>
              </a:rPr>
              <a:t>Body Level Four</a:t>
            </a:r>
          </a:p>
          <a:p>
            <a:pPr lvl="4">
              <a:defRPr sz="1800">
                <a:solidFill>
                  <a:srgbClr val="000000"/>
                </a:solidFill>
              </a:defRPr>
            </a:pPr>
            <a:r>
              <a:rPr sz="2200">
                <a:solidFill>
                  <a:srgbClr val="292934"/>
                </a:solidFill>
              </a:rPr>
              <a:t>Body Level Five</a:t>
            </a:r>
          </a:p>
        </p:txBody>
      </p:sp>
      <p:sp>
        <p:nvSpPr>
          <p:cNvPr id="47" name="Shape 4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 name="Shape 12"/>
          <p:cNvSpPr>
            <a:spLocks noGrp="1"/>
          </p:cNvSpPr>
          <p:nvPr>
            <p:ph type="title"/>
          </p:nvPr>
        </p:nvSpPr>
        <p:spPr>
          <a:prstGeom prst="rect">
            <a:avLst/>
          </a:prstGeom>
        </p:spPr>
        <p:txBody>
          <a:bodyPr/>
          <a:lstStyle/>
          <a:p>
            <a:pPr lvl="0">
              <a:defRPr sz="1800" spc="0">
                <a:solidFill>
                  <a:srgbClr val="000000"/>
                </a:solidFill>
              </a:defRPr>
            </a:pPr>
            <a:r>
              <a:rPr sz="4600" spc="-100">
                <a:solidFill>
                  <a:srgbClr val="D2533C"/>
                </a:solidFill>
              </a:rPr>
              <a:t>Title Text</a:t>
            </a:r>
          </a:p>
        </p:txBody>
      </p:sp>
      <p:sp>
        <p:nvSpPr>
          <p:cNvPr id="13" name="Shape 13"/>
          <p:cNvSpPr>
            <a:spLocks noGrp="1"/>
          </p:cNvSpPr>
          <p:nvPr>
            <p:ph type="body" idx="1"/>
          </p:nvPr>
        </p:nvSpPr>
        <p:spPr>
          <a:prstGeom prst="rect">
            <a:avLst/>
          </a:prstGeom>
        </p:spPr>
        <p:txBody>
          <a:bodyPr/>
          <a:lstStyle/>
          <a:p>
            <a:pPr lvl="0">
              <a:defRPr sz="1800">
                <a:solidFill>
                  <a:srgbClr val="000000"/>
                </a:solidFill>
              </a:defRPr>
            </a:pPr>
            <a:r>
              <a:rPr sz="2200">
                <a:solidFill>
                  <a:srgbClr val="292934"/>
                </a:solidFill>
              </a:rPr>
              <a:t>Body Level One</a:t>
            </a:r>
          </a:p>
          <a:p>
            <a:pPr lvl="1">
              <a:defRPr sz="1800">
                <a:solidFill>
                  <a:srgbClr val="000000"/>
                </a:solidFill>
              </a:defRPr>
            </a:pPr>
            <a:r>
              <a:rPr sz="2200">
                <a:solidFill>
                  <a:srgbClr val="292934"/>
                </a:solidFill>
              </a:rPr>
              <a:t>Body Level Two</a:t>
            </a:r>
          </a:p>
          <a:p>
            <a:pPr lvl="2">
              <a:defRPr sz="1800">
                <a:solidFill>
                  <a:srgbClr val="000000"/>
                </a:solidFill>
              </a:defRPr>
            </a:pPr>
            <a:r>
              <a:rPr sz="2200">
                <a:solidFill>
                  <a:srgbClr val="292934"/>
                </a:solidFill>
              </a:rPr>
              <a:t>Body Level Three</a:t>
            </a:r>
          </a:p>
          <a:p>
            <a:pPr lvl="3">
              <a:defRPr sz="1800">
                <a:solidFill>
                  <a:srgbClr val="000000"/>
                </a:solidFill>
              </a:defRPr>
            </a:pPr>
            <a:r>
              <a:rPr sz="2200">
                <a:solidFill>
                  <a:srgbClr val="292934"/>
                </a:solidFill>
              </a:rPr>
              <a:t>Body Level Four</a:t>
            </a:r>
          </a:p>
          <a:p>
            <a:pPr lvl="4">
              <a:defRPr sz="1800">
                <a:solidFill>
                  <a:srgbClr val="000000"/>
                </a:solidFill>
              </a:defRPr>
            </a:pPr>
            <a:r>
              <a:rPr sz="2200">
                <a:solidFill>
                  <a:srgbClr val="292934"/>
                </a:solidFill>
              </a:rPr>
              <a:t>Body Level Five</a:t>
            </a:r>
          </a:p>
        </p:txBody>
      </p:sp>
      <p:sp>
        <p:nvSpPr>
          <p:cNvPr id="14" name="Shape 1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6" name="Shape 16"/>
          <p:cNvSpPr>
            <a:spLocks noGrp="1"/>
          </p:cNvSpPr>
          <p:nvPr>
            <p:ph type="title"/>
          </p:nvPr>
        </p:nvSpPr>
        <p:spPr>
          <a:xfrm>
            <a:off x="722312" y="5486400"/>
            <a:ext cx="7659688" cy="1168400"/>
          </a:xfrm>
          <a:prstGeom prst="rect">
            <a:avLst/>
          </a:prstGeom>
        </p:spPr>
        <p:txBody>
          <a:bodyPr anchor="t"/>
          <a:lstStyle>
            <a:lvl1pPr>
              <a:defRPr sz="3600" cap="all"/>
            </a:lvl1pPr>
          </a:lstStyle>
          <a:p>
            <a:pPr lvl="0">
              <a:defRPr sz="1800" cap="none" spc="0">
                <a:solidFill>
                  <a:srgbClr val="000000"/>
                </a:solidFill>
              </a:defRPr>
            </a:pPr>
            <a:r>
              <a:rPr sz="3600" cap="all" spc="-100">
                <a:solidFill>
                  <a:srgbClr val="D2533C"/>
                </a:solidFill>
              </a:rPr>
              <a:t>Title Text</a:t>
            </a:r>
          </a:p>
        </p:txBody>
      </p:sp>
      <p:sp>
        <p:nvSpPr>
          <p:cNvPr id="17" name="Shape 17"/>
          <p:cNvSpPr>
            <a:spLocks noGrp="1"/>
          </p:cNvSpPr>
          <p:nvPr>
            <p:ph type="body" idx="1"/>
          </p:nvPr>
        </p:nvSpPr>
        <p:spPr>
          <a:xfrm>
            <a:off x="722312" y="3852862"/>
            <a:ext cx="6135689" cy="1633539"/>
          </a:xfrm>
          <a:prstGeom prst="rect">
            <a:avLst/>
          </a:prstGeom>
        </p:spPr>
        <p:txBody>
          <a:bodyPr anchor="b"/>
          <a:lstStyle>
            <a:lvl1pPr marL="0" indent="0">
              <a:spcBef>
                <a:spcPts val="400"/>
              </a:spcBef>
              <a:buClrTx/>
              <a:buSzTx/>
              <a:buFontTx/>
              <a:buNone/>
              <a:defRPr sz="2000">
                <a:solidFill>
                  <a:srgbClr val="8B8B8D"/>
                </a:solidFill>
              </a:defRPr>
            </a:lvl1pPr>
            <a:lvl2pPr marL="0" indent="457200">
              <a:spcBef>
                <a:spcPts val="400"/>
              </a:spcBef>
              <a:buClrTx/>
              <a:buSzTx/>
              <a:buFontTx/>
              <a:buNone/>
              <a:defRPr sz="2000">
                <a:solidFill>
                  <a:srgbClr val="8B8B8D"/>
                </a:solidFill>
              </a:defRPr>
            </a:lvl2pPr>
            <a:lvl3pPr marL="0" indent="914400">
              <a:spcBef>
                <a:spcPts val="400"/>
              </a:spcBef>
              <a:buClrTx/>
              <a:buSzTx/>
              <a:buFontTx/>
              <a:buNone/>
              <a:defRPr sz="2000">
                <a:solidFill>
                  <a:srgbClr val="8B8B8D"/>
                </a:solidFill>
              </a:defRPr>
            </a:lvl3pPr>
            <a:lvl4pPr marL="0" indent="1371600">
              <a:spcBef>
                <a:spcPts val="400"/>
              </a:spcBef>
              <a:buClrTx/>
              <a:buSzTx/>
              <a:buFontTx/>
              <a:buNone/>
              <a:defRPr sz="2000">
                <a:solidFill>
                  <a:srgbClr val="8B8B8D"/>
                </a:solidFill>
              </a:defRPr>
            </a:lvl4pPr>
            <a:lvl5pPr marL="0" indent="1828800">
              <a:spcBef>
                <a:spcPts val="400"/>
              </a:spcBef>
              <a:buClrTx/>
              <a:buSzTx/>
              <a:buFontTx/>
              <a:buNone/>
              <a:defRPr sz="2000">
                <a:solidFill>
                  <a:srgbClr val="8B8B8D"/>
                </a:solidFill>
              </a:defRPr>
            </a:lvl5pPr>
          </a:lstStyle>
          <a:p>
            <a:pPr lvl="0">
              <a:defRPr sz="1800">
                <a:solidFill>
                  <a:srgbClr val="000000"/>
                </a:solidFill>
              </a:defRPr>
            </a:pPr>
            <a:r>
              <a:rPr sz="2000">
                <a:solidFill>
                  <a:srgbClr val="8B8B8D"/>
                </a:solidFill>
              </a:rPr>
              <a:t>Body Level One</a:t>
            </a:r>
          </a:p>
          <a:p>
            <a:pPr lvl="1">
              <a:defRPr sz="1800">
                <a:solidFill>
                  <a:srgbClr val="000000"/>
                </a:solidFill>
              </a:defRPr>
            </a:pPr>
            <a:r>
              <a:rPr sz="2000">
                <a:solidFill>
                  <a:srgbClr val="8B8B8D"/>
                </a:solidFill>
              </a:rPr>
              <a:t>Body Level Two</a:t>
            </a:r>
          </a:p>
          <a:p>
            <a:pPr lvl="2">
              <a:defRPr sz="1800">
                <a:solidFill>
                  <a:srgbClr val="000000"/>
                </a:solidFill>
              </a:defRPr>
            </a:pPr>
            <a:r>
              <a:rPr sz="2000">
                <a:solidFill>
                  <a:srgbClr val="8B8B8D"/>
                </a:solidFill>
              </a:rPr>
              <a:t>Body Level Three</a:t>
            </a:r>
          </a:p>
          <a:p>
            <a:pPr lvl="3">
              <a:defRPr sz="1800">
                <a:solidFill>
                  <a:srgbClr val="000000"/>
                </a:solidFill>
              </a:defRPr>
            </a:pPr>
            <a:r>
              <a:rPr sz="2000">
                <a:solidFill>
                  <a:srgbClr val="8B8B8D"/>
                </a:solidFill>
              </a:rPr>
              <a:t>Body Level Four</a:t>
            </a:r>
          </a:p>
          <a:p>
            <a:pPr lvl="4">
              <a:defRPr sz="1800">
                <a:solidFill>
                  <a:srgbClr val="000000"/>
                </a:solidFill>
              </a:defRPr>
            </a:pPr>
            <a:r>
              <a:rPr sz="2000">
                <a:solidFill>
                  <a:srgbClr val="8B8B8D"/>
                </a:solidFill>
              </a:rPr>
              <a:t>Body Level Five</a:t>
            </a:r>
          </a:p>
        </p:txBody>
      </p:sp>
      <p:sp>
        <p:nvSpPr>
          <p:cNvPr id="18" name="Shape 1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xfrm>
            <a:off x="457200" y="156084"/>
            <a:ext cx="7620000" cy="1380109"/>
          </a:xfrm>
          <a:prstGeom prst="rect">
            <a:avLst/>
          </a:prstGeom>
        </p:spPr>
        <p:txBody>
          <a:bodyPr/>
          <a:lstStyle/>
          <a:p>
            <a:pPr lvl="0">
              <a:defRPr sz="1800" spc="0">
                <a:solidFill>
                  <a:srgbClr val="000000"/>
                </a:solidFill>
              </a:defRPr>
            </a:pPr>
            <a:r>
              <a:rPr sz="4600" spc="-100">
                <a:solidFill>
                  <a:srgbClr val="D2533C"/>
                </a:solidFill>
              </a:rPr>
              <a:t>Title Text</a:t>
            </a:r>
          </a:p>
        </p:txBody>
      </p:sp>
      <p:sp>
        <p:nvSpPr>
          <p:cNvPr id="21" name="Shape 21"/>
          <p:cNvSpPr>
            <a:spLocks noGrp="1"/>
          </p:cNvSpPr>
          <p:nvPr>
            <p:ph type="body" idx="1"/>
          </p:nvPr>
        </p:nvSpPr>
        <p:spPr>
          <a:xfrm>
            <a:off x="457200" y="1536191"/>
            <a:ext cx="3657600" cy="5321810"/>
          </a:xfrm>
          <a:prstGeom prst="rect">
            <a:avLst/>
          </a:prstGeom>
        </p:spPr>
        <p:txBody>
          <a:bodyPr/>
          <a:lstStyle>
            <a:lvl1pPr>
              <a:spcBef>
                <a:spcPts val="600"/>
              </a:spcBef>
              <a:defRPr sz="2800"/>
            </a:lvl1pPr>
            <a:lvl2pPr marL="678180" indent="-266700">
              <a:spcBef>
                <a:spcPts val="600"/>
              </a:spcBef>
              <a:defRPr sz="2800"/>
            </a:lvl2pPr>
            <a:lvl3pPr marL="1097279" indent="-320039">
              <a:spcBef>
                <a:spcPts val="600"/>
              </a:spcBef>
              <a:defRPr sz="2800"/>
            </a:lvl3pPr>
            <a:lvl4pPr marL="1407160" indent="-355600">
              <a:spcBef>
                <a:spcPts val="600"/>
              </a:spcBef>
              <a:defRPr sz="2800"/>
            </a:lvl4pPr>
            <a:lvl5pPr marL="1681479" indent="-355599">
              <a:spcBef>
                <a:spcPts val="600"/>
              </a:spcBef>
              <a:defRPr sz="2800"/>
            </a:lvl5pPr>
          </a:lstStyle>
          <a:p>
            <a:pPr lvl="0">
              <a:defRPr sz="1800">
                <a:solidFill>
                  <a:srgbClr val="000000"/>
                </a:solidFill>
              </a:defRPr>
            </a:pPr>
            <a:r>
              <a:rPr sz="2800">
                <a:solidFill>
                  <a:srgbClr val="292934"/>
                </a:solidFill>
              </a:rPr>
              <a:t>Body Level One</a:t>
            </a:r>
          </a:p>
          <a:p>
            <a:pPr lvl="1">
              <a:defRPr sz="1800">
                <a:solidFill>
                  <a:srgbClr val="000000"/>
                </a:solidFill>
              </a:defRPr>
            </a:pPr>
            <a:r>
              <a:rPr sz="2800">
                <a:solidFill>
                  <a:srgbClr val="292934"/>
                </a:solidFill>
              </a:rPr>
              <a:t>Body Level Two</a:t>
            </a:r>
          </a:p>
          <a:p>
            <a:pPr lvl="2">
              <a:defRPr sz="1800">
                <a:solidFill>
                  <a:srgbClr val="000000"/>
                </a:solidFill>
              </a:defRPr>
            </a:pPr>
            <a:r>
              <a:rPr sz="2800">
                <a:solidFill>
                  <a:srgbClr val="292934"/>
                </a:solidFill>
              </a:rPr>
              <a:t>Body Level Three</a:t>
            </a:r>
          </a:p>
          <a:p>
            <a:pPr lvl="3">
              <a:defRPr sz="1800">
                <a:solidFill>
                  <a:srgbClr val="000000"/>
                </a:solidFill>
              </a:defRPr>
            </a:pPr>
            <a:r>
              <a:rPr sz="2800">
                <a:solidFill>
                  <a:srgbClr val="292934"/>
                </a:solidFill>
              </a:rPr>
              <a:t>Body Level Four</a:t>
            </a:r>
          </a:p>
          <a:p>
            <a:pPr lvl="4">
              <a:defRPr sz="1800">
                <a:solidFill>
                  <a:srgbClr val="000000"/>
                </a:solidFill>
              </a:defRPr>
            </a:pPr>
            <a:r>
              <a:rPr sz="2800">
                <a:solidFill>
                  <a:srgbClr val="292934"/>
                </a:solidFill>
              </a:rPr>
              <a:t>Body Level Five</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7620000" cy="1178656"/>
          </a:xfrm>
          <a:prstGeom prst="rect">
            <a:avLst/>
          </a:prstGeom>
        </p:spPr>
        <p:txBody>
          <a:bodyPr/>
          <a:lstStyle/>
          <a:p>
            <a:pPr lvl="0">
              <a:defRPr sz="1800" spc="0">
                <a:solidFill>
                  <a:srgbClr val="000000"/>
                </a:solidFill>
              </a:defRPr>
            </a:pPr>
            <a:r>
              <a:rPr sz="4600" spc="-100">
                <a:solidFill>
                  <a:srgbClr val="D2533C"/>
                </a:solidFill>
              </a:rPr>
              <a:t>Title Text</a:t>
            </a:r>
          </a:p>
        </p:txBody>
      </p:sp>
      <p:sp>
        <p:nvSpPr>
          <p:cNvPr id="25" name="Shape 25"/>
          <p:cNvSpPr>
            <a:spLocks noGrp="1"/>
          </p:cNvSpPr>
          <p:nvPr>
            <p:ph type="body" idx="1"/>
          </p:nvPr>
        </p:nvSpPr>
        <p:spPr>
          <a:xfrm>
            <a:off x="457200" y="1435465"/>
            <a:ext cx="3657600" cy="739411"/>
          </a:xfrm>
          <a:prstGeom prst="rect">
            <a:avLst/>
          </a:prstGeom>
        </p:spPr>
        <p:txBody>
          <a:bodyPr anchor="b">
            <a:noAutofit/>
          </a:bodyPr>
          <a:lstStyle>
            <a:lvl1pPr marL="0" indent="0" algn="ctr">
              <a:spcBef>
                <a:spcPts val="400"/>
              </a:spcBef>
              <a:buClrTx/>
              <a:buSzTx/>
              <a:buFontTx/>
              <a:buNone/>
              <a:defRPr sz="2000" b="1">
                <a:solidFill>
                  <a:srgbClr val="D2533C"/>
                </a:solidFill>
              </a:defRPr>
            </a:lvl1pPr>
            <a:lvl2pPr marL="0" indent="457200" algn="ctr">
              <a:spcBef>
                <a:spcPts val="400"/>
              </a:spcBef>
              <a:buClrTx/>
              <a:buSzTx/>
              <a:buFontTx/>
              <a:buNone/>
              <a:defRPr sz="2000" b="1">
                <a:solidFill>
                  <a:srgbClr val="D2533C"/>
                </a:solidFill>
              </a:defRPr>
            </a:lvl2pPr>
            <a:lvl3pPr marL="0" indent="914400" algn="ctr">
              <a:spcBef>
                <a:spcPts val="400"/>
              </a:spcBef>
              <a:buClrTx/>
              <a:buSzTx/>
              <a:buFontTx/>
              <a:buNone/>
              <a:defRPr sz="2000" b="1">
                <a:solidFill>
                  <a:srgbClr val="D2533C"/>
                </a:solidFill>
              </a:defRPr>
            </a:lvl3pPr>
            <a:lvl4pPr marL="0" indent="1371600" algn="ctr">
              <a:spcBef>
                <a:spcPts val="400"/>
              </a:spcBef>
              <a:buClrTx/>
              <a:buSzTx/>
              <a:buFontTx/>
              <a:buNone/>
              <a:defRPr sz="2000" b="1">
                <a:solidFill>
                  <a:srgbClr val="D2533C"/>
                </a:solidFill>
              </a:defRPr>
            </a:lvl4pPr>
            <a:lvl5pPr marL="0" indent="1828800" algn="ctr">
              <a:spcBef>
                <a:spcPts val="400"/>
              </a:spcBef>
              <a:buClrTx/>
              <a:buSzTx/>
              <a:buFontTx/>
              <a:buNone/>
              <a:defRPr sz="2000" b="1">
                <a:solidFill>
                  <a:srgbClr val="D2533C"/>
                </a:solidFill>
              </a:defRPr>
            </a:lvl5pPr>
          </a:lstStyle>
          <a:p>
            <a:pPr lvl="0">
              <a:defRPr sz="1800" b="0">
                <a:solidFill>
                  <a:srgbClr val="000000"/>
                </a:solidFill>
              </a:defRPr>
            </a:pPr>
            <a:r>
              <a:rPr sz="2000" b="1">
                <a:solidFill>
                  <a:srgbClr val="D2533C"/>
                </a:solidFill>
              </a:rPr>
              <a:t>Body Level One</a:t>
            </a:r>
          </a:p>
          <a:p>
            <a:pPr lvl="1">
              <a:defRPr sz="1800" b="0">
                <a:solidFill>
                  <a:srgbClr val="000000"/>
                </a:solidFill>
              </a:defRPr>
            </a:pPr>
            <a:r>
              <a:rPr sz="2000" b="1">
                <a:solidFill>
                  <a:srgbClr val="D2533C"/>
                </a:solidFill>
              </a:rPr>
              <a:t>Body Level Two</a:t>
            </a:r>
          </a:p>
          <a:p>
            <a:pPr lvl="2">
              <a:defRPr sz="1800" b="0">
                <a:solidFill>
                  <a:srgbClr val="000000"/>
                </a:solidFill>
              </a:defRPr>
            </a:pPr>
            <a:r>
              <a:rPr sz="2000" b="1">
                <a:solidFill>
                  <a:srgbClr val="D2533C"/>
                </a:solidFill>
              </a:rPr>
              <a:t>Body Level Three</a:t>
            </a:r>
          </a:p>
          <a:p>
            <a:pPr lvl="3">
              <a:defRPr sz="1800" b="0">
                <a:solidFill>
                  <a:srgbClr val="000000"/>
                </a:solidFill>
              </a:defRPr>
            </a:pPr>
            <a:r>
              <a:rPr sz="2000" b="1">
                <a:solidFill>
                  <a:srgbClr val="D2533C"/>
                </a:solidFill>
              </a:rPr>
              <a:t>Body Level Four</a:t>
            </a:r>
          </a:p>
          <a:p>
            <a:pPr lvl="4">
              <a:defRPr sz="1800" b="0">
                <a:solidFill>
                  <a:srgbClr val="000000"/>
                </a:solidFill>
              </a:defRPr>
            </a:pPr>
            <a:r>
              <a:rPr sz="2000" b="1">
                <a:solidFill>
                  <a:srgbClr val="D2533C"/>
                </a:solidFill>
              </a:rPr>
              <a:t>Body Level Five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8" name="Shape 28"/>
          <p:cNvSpPr>
            <a:spLocks noGrp="1"/>
          </p:cNvSpPr>
          <p:nvPr>
            <p:ph type="title"/>
          </p:nvPr>
        </p:nvSpPr>
        <p:spPr>
          <a:prstGeom prst="rect">
            <a:avLst/>
          </a:prstGeom>
        </p:spPr>
        <p:txBody>
          <a:bodyPr/>
          <a:lstStyle/>
          <a:p>
            <a:pPr lvl="0">
              <a:defRPr sz="1800" spc="0">
                <a:solidFill>
                  <a:srgbClr val="000000"/>
                </a:solidFill>
              </a:defRPr>
            </a:pPr>
            <a:r>
              <a:rPr sz="4600" spc="-100">
                <a:solidFill>
                  <a:srgbClr val="D2533C"/>
                </a:solidFill>
              </a:rPr>
              <a:t>Title Text</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304800" y="3781044"/>
            <a:ext cx="7772401" cy="2308861"/>
          </a:xfrm>
          <a:prstGeom prst="rect">
            <a:avLst/>
          </a:prstGeom>
        </p:spPr>
        <p:txBody>
          <a:bodyPr anchor="b"/>
          <a:lstStyle>
            <a:lvl1pPr algn="ctr">
              <a:defRPr sz="2200" b="1"/>
            </a:lvl1pPr>
          </a:lstStyle>
          <a:p>
            <a:pPr lvl="0">
              <a:defRPr sz="1800" b="0" spc="0">
                <a:solidFill>
                  <a:srgbClr val="000000"/>
                </a:solidFill>
              </a:defRPr>
            </a:pPr>
            <a:r>
              <a:rPr sz="2200" b="1" spc="-100">
                <a:solidFill>
                  <a:srgbClr val="D2533C"/>
                </a:solidFill>
              </a:rPr>
              <a:t>Title Text</a:t>
            </a:r>
          </a:p>
        </p:txBody>
      </p:sp>
      <p:sp>
        <p:nvSpPr>
          <p:cNvPr id="34" name="Shape 34"/>
          <p:cNvSpPr>
            <a:spLocks noGrp="1"/>
          </p:cNvSpPr>
          <p:nvPr>
            <p:ph type="body" idx="1"/>
          </p:nvPr>
        </p:nvSpPr>
        <p:spPr>
          <a:xfrm>
            <a:off x="304799" y="6096000"/>
            <a:ext cx="7772401" cy="762000"/>
          </a:xfrm>
          <a:prstGeom prst="rect">
            <a:avLst/>
          </a:prstGeom>
        </p:spPr>
        <p:txBody>
          <a:bodyPr/>
          <a:lstStyle>
            <a:lvl1pPr marL="0" indent="0" algn="ctr">
              <a:spcBef>
                <a:spcPts val="300"/>
              </a:spcBef>
              <a:buClrTx/>
              <a:buSzTx/>
              <a:buFontTx/>
              <a:buNone/>
              <a:defRPr sz="1600"/>
            </a:lvl1pPr>
            <a:lvl2pPr marL="0" indent="457200" algn="ctr">
              <a:spcBef>
                <a:spcPts val="300"/>
              </a:spcBef>
              <a:buClrTx/>
              <a:buSzTx/>
              <a:buFontTx/>
              <a:buNone/>
              <a:defRPr sz="1600"/>
            </a:lvl2pPr>
            <a:lvl3pPr marL="0" indent="914400" algn="ctr">
              <a:spcBef>
                <a:spcPts val="300"/>
              </a:spcBef>
              <a:buClrTx/>
              <a:buSzTx/>
              <a:buFontTx/>
              <a:buNone/>
              <a:defRPr sz="1600"/>
            </a:lvl3pPr>
            <a:lvl4pPr marL="0" indent="1371600" algn="ctr">
              <a:spcBef>
                <a:spcPts val="300"/>
              </a:spcBef>
              <a:buClrTx/>
              <a:buSzTx/>
              <a:buFontTx/>
              <a:buNone/>
              <a:defRPr sz="1600"/>
            </a:lvl4pPr>
            <a:lvl5pPr marL="0" indent="1828800" algn="ctr">
              <a:spcBef>
                <a:spcPts val="300"/>
              </a:spcBef>
              <a:buClrTx/>
              <a:buSzTx/>
              <a:buFontTx/>
              <a:buNone/>
              <a:defRPr sz="1600"/>
            </a:lvl5pPr>
          </a:lstStyle>
          <a:p>
            <a:pPr lvl="0">
              <a:defRPr sz="1800">
                <a:solidFill>
                  <a:srgbClr val="000000"/>
                </a:solidFill>
              </a:defRPr>
            </a:pPr>
            <a:r>
              <a:rPr sz="1600">
                <a:solidFill>
                  <a:srgbClr val="292934"/>
                </a:solidFill>
              </a:rPr>
              <a:t>Body Level One</a:t>
            </a:r>
          </a:p>
          <a:p>
            <a:pPr lvl="1">
              <a:defRPr sz="1800">
                <a:solidFill>
                  <a:srgbClr val="000000"/>
                </a:solidFill>
              </a:defRPr>
            </a:pPr>
            <a:r>
              <a:rPr sz="1600">
                <a:solidFill>
                  <a:srgbClr val="292934"/>
                </a:solidFill>
              </a:rPr>
              <a:t>Body Level Two</a:t>
            </a:r>
          </a:p>
          <a:p>
            <a:pPr lvl="2">
              <a:defRPr sz="1800">
                <a:solidFill>
                  <a:srgbClr val="000000"/>
                </a:solidFill>
              </a:defRPr>
            </a:pPr>
            <a:r>
              <a:rPr sz="1600">
                <a:solidFill>
                  <a:srgbClr val="292934"/>
                </a:solidFill>
              </a:rPr>
              <a:t>Body Level Three</a:t>
            </a:r>
          </a:p>
          <a:p>
            <a:pPr lvl="3">
              <a:defRPr sz="1800">
                <a:solidFill>
                  <a:srgbClr val="000000"/>
                </a:solidFill>
              </a:defRPr>
            </a:pPr>
            <a:r>
              <a:rPr sz="1600">
                <a:solidFill>
                  <a:srgbClr val="292934"/>
                </a:solidFill>
              </a:rPr>
              <a:t>Body Level Four</a:t>
            </a:r>
          </a:p>
          <a:p>
            <a:pPr lvl="4">
              <a:defRPr sz="1800">
                <a:solidFill>
                  <a:srgbClr val="000000"/>
                </a:solidFill>
              </a:defRPr>
            </a:pPr>
            <a:r>
              <a:rPr sz="1600">
                <a:solidFill>
                  <a:srgbClr val="292934"/>
                </a:solidFill>
              </a:rPr>
              <a:t>Body Level Five</a:t>
            </a:r>
          </a:p>
        </p:txBody>
      </p:sp>
      <p:sp>
        <p:nvSpPr>
          <p:cNvPr id="35" name="Shape 3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301752" y="3780778"/>
            <a:ext cx="7772401" cy="2309127"/>
          </a:xfrm>
          <a:prstGeom prst="rect">
            <a:avLst/>
          </a:prstGeom>
        </p:spPr>
        <p:txBody>
          <a:bodyPr anchor="b"/>
          <a:lstStyle>
            <a:lvl1pPr algn="ctr">
              <a:defRPr sz="2200" b="1"/>
            </a:lvl1pPr>
          </a:lstStyle>
          <a:p>
            <a:pPr lvl="0">
              <a:defRPr sz="1800" b="0" spc="0">
                <a:solidFill>
                  <a:srgbClr val="000000"/>
                </a:solidFill>
              </a:defRPr>
            </a:pPr>
            <a:r>
              <a:rPr sz="2200" b="1" spc="-100">
                <a:solidFill>
                  <a:srgbClr val="D2533C"/>
                </a:solidFill>
              </a:rPr>
              <a:t>Title Text</a:t>
            </a:r>
          </a:p>
        </p:txBody>
      </p:sp>
      <p:sp>
        <p:nvSpPr>
          <p:cNvPr id="38" name="Shape 38"/>
          <p:cNvSpPr>
            <a:spLocks noGrp="1"/>
          </p:cNvSpPr>
          <p:nvPr>
            <p:ph type="body" idx="1"/>
          </p:nvPr>
        </p:nvSpPr>
        <p:spPr>
          <a:xfrm>
            <a:off x="301752" y="6096000"/>
            <a:ext cx="7772401" cy="762001"/>
          </a:xfrm>
          <a:prstGeom prst="rect">
            <a:avLst/>
          </a:prstGeom>
        </p:spPr>
        <p:txBody>
          <a:bodyPr/>
          <a:lstStyle>
            <a:lvl1pPr marL="0" indent="0" algn="ctr">
              <a:spcBef>
                <a:spcPts val="300"/>
              </a:spcBef>
              <a:buClrTx/>
              <a:buSzTx/>
              <a:buFontTx/>
              <a:buNone/>
              <a:defRPr sz="1600"/>
            </a:lvl1pPr>
            <a:lvl2pPr marL="0" indent="457200" algn="ctr">
              <a:spcBef>
                <a:spcPts val="300"/>
              </a:spcBef>
              <a:buClrTx/>
              <a:buSzTx/>
              <a:buFontTx/>
              <a:buNone/>
              <a:defRPr sz="1600"/>
            </a:lvl2pPr>
            <a:lvl3pPr marL="0" indent="914400" algn="ctr">
              <a:spcBef>
                <a:spcPts val="300"/>
              </a:spcBef>
              <a:buClrTx/>
              <a:buSzTx/>
              <a:buFontTx/>
              <a:buNone/>
              <a:defRPr sz="1600"/>
            </a:lvl3pPr>
            <a:lvl4pPr marL="0" indent="1371600" algn="ctr">
              <a:spcBef>
                <a:spcPts val="300"/>
              </a:spcBef>
              <a:buClrTx/>
              <a:buSzTx/>
              <a:buFontTx/>
              <a:buNone/>
              <a:defRPr sz="1600"/>
            </a:lvl4pPr>
            <a:lvl5pPr marL="0" indent="1828800" algn="ctr">
              <a:spcBef>
                <a:spcPts val="300"/>
              </a:spcBef>
              <a:buClrTx/>
              <a:buSzTx/>
              <a:buFontTx/>
              <a:buNone/>
              <a:defRPr sz="1600"/>
            </a:lvl5pPr>
          </a:lstStyle>
          <a:p>
            <a:pPr lvl="0">
              <a:defRPr sz="1800">
                <a:solidFill>
                  <a:srgbClr val="000000"/>
                </a:solidFill>
              </a:defRPr>
            </a:pPr>
            <a:r>
              <a:rPr sz="1600">
                <a:solidFill>
                  <a:srgbClr val="292934"/>
                </a:solidFill>
              </a:rPr>
              <a:t>Body Level One</a:t>
            </a:r>
          </a:p>
          <a:p>
            <a:pPr lvl="1">
              <a:defRPr sz="1800">
                <a:solidFill>
                  <a:srgbClr val="000000"/>
                </a:solidFill>
              </a:defRPr>
            </a:pPr>
            <a:r>
              <a:rPr sz="1600">
                <a:solidFill>
                  <a:srgbClr val="292934"/>
                </a:solidFill>
              </a:rPr>
              <a:t>Body Level Two</a:t>
            </a:r>
          </a:p>
          <a:p>
            <a:pPr lvl="2">
              <a:defRPr sz="1800">
                <a:solidFill>
                  <a:srgbClr val="000000"/>
                </a:solidFill>
              </a:defRPr>
            </a:pPr>
            <a:r>
              <a:rPr sz="1600">
                <a:solidFill>
                  <a:srgbClr val="292934"/>
                </a:solidFill>
              </a:rPr>
              <a:t>Body Level Three</a:t>
            </a:r>
          </a:p>
          <a:p>
            <a:pPr lvl="3">
              <a:defRPr sz="1800">
                <a:solidFill>
                  <a:srgbClr val="000000"/>
                </a:solidFill>
              </a:defRPr>
            </a:pPr>
            <a:r>
              <a:rPr sz="1600">
                <a:solidFill>
                  <a:srgbClr val="292934"/>
                </a:solidFill>
              </a:rPr>
              <a:t>Body Level Four</a:t>
            </a:r>
          </a:p>
          <a:p>
            <a:pPr lvl="4">
              <a:defRPr sz="1800">
                <a:solidFill>
                  <a:srgbClr val="000000"/>
                </a:solidFill>
              </a:defRPr>
            </a:pPr>
            <a:r>
              <a:rPr sz="1600">
                <a:solidFill>
                  <a:srgbClr val="292934"/>
                </a:solidFill>
              </a:rPr>
              <a:t>Body Level Five</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5000">
              <a:srgbClr val="FFFFFF"/>
            </a:gs>
            <a:gs pos="100000">
              <a:srgbClr val="D9D9D9"/>
            </a:gs>
          </a:gsLst>
          <a:path path="circle">
            <a:fillToRect l="50000" t="50000" r="50000" b="50000"/>
          </a:path>
        </a:gradFill>
        <a:effectLst/>
      </p:bgPr>
    </p:bg>
    <p:spTree>
      <p:nvGrpSpPr>
        <p:cNvPr id="1" name=""/>
        <p:cNvGrpSpPr/>
        <p:nvPr/>
      </p:nvGrpSpPr>
      <p:grpSpPr>
        <a:xfrm>
          <a:off x="0" y="0"/>
          <a:ext cx="0" cy="0"/>
          <a:chOff x="0" y="0"/>
          <a:chExt cx="0" cy="0"/>
        </a:xfrm>
      </p:grpSpPr>
      <p:sp>
        <p:nvSpPr>
          <p:cNvPr id="2" name="Shape 2"/>
          <p:cNvSpPr/>
          <p:nvPr/>
        </p:nvSpPr>
        <p:spPr>
          <a:xfrm>
            <a:off x="8458200" y="0"/>
            <a:ext cx="685800" cy="6858000"/>
          </a:xfrm>
          <a:prstGeom prst="rect">
            <a:avLst/>
          </a:prstGeom>
          <a:solidFill>
            <a:srgbClr val="D2533C"/>
          </a:solidFill>
          <a:ln w="12700">
            <a:miter lim="400000"/>
          </a:ln>
        </p:spPr>
        <p:txBody>
          <a:bodyPr lIns="0" tIns="0" rIns="0" bIns="0" anchor="ctr"/>
          <a:lstStyle/>
          <a:p>
            <a:pPr lvl="0" algn="ctr">
              <a:defRPr>
                <a:solidFill>
                  <a:srgbClr val="FFFFFF"/>
                </a:solidFill>
              </a:defRPr>
            </a:pPr>
            <a:endParaRPr/>
          </a:p>
        </p:txBody>
      </p:sp>
      <p:sp>
        <p:nvSpPr>
          <p:cNvPr id="3" name="Shape 3"/>
          <p:cNvSpPr/>
          <p:nvPr/>
        </p:nvSpPr>
        <p:spPr>
          <a:xfrm>
            <a:off x="8458200" y="5486400"/>
            <a:ext cx="685800" cy="685800"/>
          </a:xfrm>
          <a:prstGeom prst="rect">
            <a:avLst/>
          </a:prstGeom>
          <a:solidFill>
            <a:srgbClr val="93A299"/>
          </a:solidFill>
          <a:ln w="12700">
            <a:miter lim="400000"/>
          </a:ln>
        </p:spPr>
        <p:txBody>
          <a:bodyPr lIns="0" tIns="0" rIns="0" bIns="0" anchor="ctr"/>
          <a:lstStyle/>
          <a:p>
            <a:pPr lvl="0" algn="ctr">
              <a:defRPr>
                <a:solidFill>
                  <a:srgbClr val="FFFFFF"/>
                </a:solidFill>
              </a:defRPr>
            </a:pPr>
            <a:endParaRPr/>
          </a:p>
        </p:txBody>
      </p:sp>
      <p:sp>
        <p:nvSpPr>
          <p:cNvPr id="4" name="Shape 4"/>
          <p:cNvSpPr>
            <a:spLocks noGrp="1"/>
          </p:cNvSpPr>
          <p:nvPr>
            <p:ph type="title"/>
          </p:nvPr>
        </p:nvSpPr>
        <p:spPr>
          <a:xfrm>
            <a:off x="457200" y="92076"/>
            <a:ext cx="7620000" cy="150812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spc="0">
                <a:solidFill>
                  <a:srgbClr val="000000"/>
                </a:solidFill>
              </a:defRPr>
            </a:pPr>
            <a:r>
              <a:rPr sz="4600" spc="-100">
                <a:solidFill>
                  <a:srgbClr val="D2533C"/>
                </a:solidFill>
              </a:rPr>
              <a:t>Title Text</a:t>
            </a:r>
          </a:p>
        </p:txBody>
      </p:sp>
      <p:sp>
        <p:nvSpPr>
          <p:cNvPr id="5" name="Shape 5"/>
          <p:cNvSpPr>
            <a:spLocks noGrp="1"/>
          </p:cNvSpPr>
          <p:nvPr>
            <p:ph type="body" idx="1"/>
          </p:nvPr>
        </p:nvSpPr>
        <p:spPr>
          <a:xfrm>
            <a:off x="457200" y="1600200"/>
            <a:ext cx="76200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solidFill>
                  <a:srgbClr val="000000"/>
                </a:solidFill>
              </a:defRPr>
            </a:pPr>
            <a:r>
              <a:rPr sz="2200">
                <a:solidFill>
                  <a:srgbClr val="292934"/>
                </a:solidFill>
              </a:rPr>
              <a:t>Body Level One</a:t>
            </a:r>
          </a:p>
          <a:p>
            <a:pPr lvl="1">
              <a:defRPr sz="1800">
                <a:solidFill>
                  <a:srgbClr val="000000"/>
                </a:solidFill>
              </a:defRPr>
            </a:pPr>
            <a:r>
              <a:rPr sz="2200">
                <a:solidFill>
                  <a:srgbClr val="292934"/>
                </a:solidFill>
              </a:rPr>
              <a:t>Body Level Two</a:t>
            </a:r>
          </a:p>
          <a:p>
            <a:pPr lvl="2">
              <a:defRPr sz="1800">
                <a:solidFill>
                  <a:srgbClr val="000000"/>
                </a:solidFill>
              </a:defRPr>
            </a:pPr>
            <a:r>
              <a:rPr sz="2200">
                <a:solidFill>
                  <a:srgbClr val="292934"/>
                </a:solidFill>
              </a:rPr>
              <a:t>Body Level Three</a:t>
            </a:r>
          </a:p>
          <a:p>
            <a:pPr lvl="3">
              <a:defRPr sz="1800">
                <a:solidFill>
                  <a:srgbClr val="000000"/>
                </a:solidFill>
              </a:defRPr>
            </a:pPr>
            <a:r>
              <a:rPr sz="2200">
                <a:solidFill>
                  <a:srgbClr val="292934"/>
                </a:solidFill>
              </a:rPr>
              <a:t>Body Level Four</a:t>
            </a:r>
          </a:p>
          <a:p>
            <a:pPr lvl="4">
              <a:defRPr sz="1800">
                <a:solidFill>
                  <a:srgbClr val="000000"/>
                </a:solidFill>
              </a:defRPr>
            </a:pPr>
            <a:r>
              <a:rPr sz="2200">
                <a:solidFill>
                  <a:srgbClr val="292934"/>
                </a:solidFill>
              </a:rPr>
              <a:t>Body Level Five</a:t>
            </a:r>
          </a:p>
        </p:txBody>
      </p:sp>
      <p:sp>
        <p:nvSpPr>
          <p:cNvPr id="6" name="Shape 6"/>
          <p:cNvSpPr>
            <a:spLocks noGrp="1"/>
          </p:cNvSpPr>
          <p:nvPr>
            <p:ph type="sldNum" sz="quarter" idx="2"/>
          </p:nvPr>
        </p:nvSpPr>
        <p:spPr>
          <a:xfrm>
            <a:off x="8531787" y="5704204"/>
            <a:ext cx="548641" cy="285751"/>
          </a:xfrm>
          <a:prstGeom prst="rect">
            <a:avLst/>
          </a:prstGeom>
          <a:ln w="19050">
            <a:solidFill>
              <a:srgbClr val="FFFFFF"/>
            </a:solidFill>
          </a:ln>
        </p:spPr>
        <p:txBody>
          <a:bodyPr lIns="0" tIns="0" rIns="0" bIns="0" anchor="ctr">
            <a:spAutoFit/>
          </a:bodyPr>
          <a:lstStyle>
            <a:lvl1pPr algn="ctr">
              <a:defRPr>
                <a:solidFill>
                  <a:srgbClr val="FFFFFF"/>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defRPr sz="4600" spc="-100">
          <a:solidFill>
            <a:srgbClr val="D2533C"/>
          </a:solidFill>
          <a:latin typeface="Cambria"/>
          <a:ea typeface="Cambria"/>
          <a:cs typeface="Cambria"/>
          <a:sym typeface="Cambria"/>
        </a:defRPr>
      </a:lvl1pPr>
      <a:lvl2pPr>
        <a:defRPr sz="4600" spc="-100">
          <a:solidFill>
            <a:srgbClr val="D2533C"/>
          </a:solidFill>
          <a:latin typeface="Cambria"/>
          <a:ea typeface="Cambria"/>
          <a:cs typeface="Cambria"/>
          <a:sym typeface="Cambria"/>
        </a:defRPr>
      </a:lvl2pPr>
      <a:lvl3pPr>
        <a:defRPr sz="4600" spc="-100">
          <a:solidFill>
            <a:srgbClr val="D2533C"/>
          </a:solidFill>
          <a:latin typeface="Cambria"/>
          <a:ea typeface="Cambria"/>
          <a:cs typeface="Cambria"/>
          <a:sym typeface="Cambria"/>
        </a:defRPr>
      </a:lvl3pPr>
      <a:lvl4pPr>
        <a:defRPr sz="4600" spc="-100">
          <a:solidFill>
            <a:srgbClr val="D2533C"/>
          </a:solidFill>
          <a:latin typeface="Cambria"/>
          <a:ea typeface="Cambria"/>
          <a:cs typeface="Cambria"/>
          <a:sym typeface="Cambria"/>
        </a:defRPr>
      </a:lvl4pPr>
      <a:lvl5pPr>
        <a:defRPr sz="4600" spc="-100">
          <a:solidFill>
            <a:srgbClr val="D2533C"/>
          </a:solidFill>
          <a:latin typeface="Cambria"/>
          <a:ea typeface="Cambria"/>
          <a:cs typeface="Cambria"/>
          <a:sym typeface="Cambria"/>
        </a:defRPr>
      </a:lvl5pPr>
      <a:lvl6pPr>
        <a:defRPr sz="4600" spc="-100">
          <a:solidFill>
            <a:srgbClr val="D2533C"/>
          </a:solidFill>
          <a:latin typeface="Cambria"/>
          <a:ea typeface="Cambria"/>
          <a:cs typeface="Cambria"/>
          <a:sym typeface="Cambria"/>
        </a:defRPr>
      </a:lvl6pPr>
      <a:lvl7pPr>
        <a:defRPr sz="4600" spc="-100">
          <a:solidFill>
            <a:srgbClr val="D2533C"/>
          </a:solidFill>
          <a:latin typeface="Cambria"/>
          <a:ea typeface="Cambria"/>
          <a:cs typeface="Cambria"/>
          <a:sym typeface="Cambria"/>
        </a:defRPr>
      </a:lvl7pPr>
      <a:lvl8pPr>
        <a:defRPr sz="4600" spc="-100">
          <a:solidFill>
            <a:srgbClr val="D2533C"/>
          </a:solidFill>
          <a:latin typeface="Cambria"/>
          <a:ea typeface="Cambria"/>
          <a:cs typeface="Cambria"/>
          <a:sym typeface="Cambria"/>
        </a:defRPr>
      </a:lvl8pPr>
      <a:lvl9pPr>
        <a:defRPr sz="4600" spc="-100">
          <a:solidFill>
            <a:srgbClr val="D2533C"/>
          </a:solidFill>
          <a:latin typeface="Cambria"/>
          <a:ea typeface="Cambria"/>
          <a:cs typeface="Cambria"/>
          <a:sym typeface="Cambria"/>
        </a:defRPr>
      </a:lvl9pPr>
    </p:titleStyle>
    <p:bodyStyle>
      <a:lvl1pPr marL="342900" indent="-228600">
        <a:spcBef>
          <a:spcPts val="500"/>
        </a:spcBef>
        <a:buClr>
          <a:srgbClr val="93A299"/>
        </a:buClr>
        <a:buSzPct val="100000"/>
        <a:buFont typeface="Arial"/>
        <a:buChar char="•"/>
        <a:defRPr sz="2200">
          <a:solidFill>
            <a:srgbClr val="292934"/>
          </a:solidFill>
          <a:latin typeface="Calibri"/>
          <a:ea typeface="Calibri"/>
          <a:cs typeface="Calibri"/>
          <a:sym typeface="Calibri"/>
        </a:defRPr>
      </a:lvl1pPr>
      <a:lvl2pPr marL="662940" indent="-251459">
        <a:spcBef>
          <a:spcPts val="500"/>
        </a:spcBef>
        <a:buClr>
          <a:srgbClr val="93A299"/>
        </a:buClr>
        <a:buSzPct val="100000"/>
        <a:buFont typeface="Arial"/>
        <a:buChar char="•"/>
        <a:defRPr sz="2200">
          <a:solidFill>
            <a:srgbClr val="292934"/>
          </a:solidFill>
          <a:latin typeface="Calibri"/>
          <a:ea typeface="Calibri"/>
          <a:cs typeface="Calibri"/>
          <a:sym typeface="Calibri"/>
        </a:defRPr>
      </a:lvl2pPr>
      <a:lvl3pPr marL="1056639" indent="-279400">
        <a:spcBef>
          <a:spcPts val="500"/>
        </a:spcBef>
        <a:buClr>
          <a:srgbClr val="93A299"/>
        </a:buClr>
        <a:buSzPct val="100000"/>
        <a:buFont typeface="Arial"/>
        <a:buChar char="•"/>
        <a:defRPr sz="2200">
          <a:solidFill>
            <a:srgbClr val="292934"/>
          </a:solidFill>
          <a:latin typeface="Calibri"/>
          <a:ea typeface="Calibri"/>
          <a:cs typeface="Calibri"/>
          <a:sym typeface="Calibri"/>
        </a:defRPr>
      </a:lvl3pPr>
      <a:lvl4pPr marL="1365885" indent="-314325">
        <a:spcBef>
          <a:spcPts val="500"/>
        </a:spcBef>
        <a:buClr>
          <a:srgbClr val="93A299"/>
        </a:buClr>
        <a:buSzPct val="100000"/>
        <a:buFont typeface="Arial"/>
        <a:buChar char="•"/>
        <a:defRPr sz="2200">
          <a:solidFill>
            <a:srgbClr val="292934"/>
          </a:solidFill>
          <a:latin typeface="Calibri"/>
          <a:ea typeface="Calibri"/>
          <a:cs typeface="Calibri"/>
          <a:sym typeface="Calibri"/>
        </a:defRPr>
      </a:lvl4pPr>
      <a:lvl5pPr marL="1685108" indent="-359228">
        <a:spcBef>
          <a:spcPts val="500"/>
        </a:spcBef>
        <a:buClr>
          <a:srgbClr val="93A299"/>
        </a:buClr>
        <a:buSzPct val="100000"/>
        <a:buFont typeface="Arial"/>
        <a:buChar char="•"/>
        <a:defRPr sz="2200">
          <a:solidFill>
            <a:srgbClr val="292934"/>
          </a:solidFill>
          <a:latin typeface="Calibri"/>
          <a:ea typeface="Calibri"/>
          <a:cs typeface="Calibri"/>
          <a:sym typeface="Calibri"/>
        </a:defRPr>
      </a:lvl5pPr>
      <a:lvl6pPr marL="1841862" indent="-287382">
        <a:spcBef>
          <a:spcPts val="500"/>
        </a:spcBef>
        <a:buClr>
          <a:srgbClr val="93A299"/>
        </a:buClr>
        <a:buSzPct val="100000"/>
        <a:buFont typeface="Arial"/>
        <a:buChar char="•"/>
        <a:defRPr sz="2200">
          <a:solidFill>
            <a:srgbClr val="292934"/>
          </a:solidFill>
          <a:latin typeface="Calibri"/>
          <a:ea typeface="Calibri"/>
          <a:cs typeface="Calibri"/>
          <a:sym typeface="Calibri"/>
        </a:defRPr>
      </a:lvl6pPr>
      <a:lvl7pPr marL="2024742" indent="-287382">
        <a:spcBef>
          <a:spcPts val="500"/>
        </a:spcBef>
        <a:buClr>
          <a:srgbClr val="93A299"/>
        </a:buClr>
        <a:buSzPct val="100000"/>
        <a:buFont typeface="Arial"/>
        <a:buChar char="•"/>
        <a:defRPr sz="2200">
          <a:solidFill>
            <a:srgbClr val="292934"/>
          </a:solidFill>
          <a:latin typeface="Calibri"/>
          <a:ea typeface="Calibri"/>
          <a:cs typeface="Calibri"/>
          <a:sym typeface="Calibri"/>
        </a:defRPr>
      </a:lvl7pPr>
      <a:lvl8pPr marL="2207623" indent="-287382">
        <a:spcBef>
          <a:spcPts val="500"/>
        </a:spcBef>
        <a:buClr>
          <a:srgbClr val="93A299"/>
        </a:buClr>
        <a:buSzPct val="100000"/>
        <a:buFont typeface="Arial"/>
        <a:buChar char="•"/>
        <a:defRPr sz="2200">
          <a:solidFill>
            <a:srgbClr val="292934"/>
          </a:solidFill>
          <a:latin typeface="Calibri"/>
          <a:ea typeface="Calibri"/>
          <a:cs typeface="Calibri"/>
          <a:sym typeface="Calibri"/>
        </a:defRPr>
      </a:lvl8pPr>
      <a:lvl9pPr marL="2390502" indent="-287382">
        <a:spcBef>
          <a:spcPts val="500"/>
        </a:spcBef>
        <a:buClr>
          <a:srgbClr val="93A299"/>
        </a:buClr>
        <a:buSzPct val="100000"/>
        <a:buFont typeface="Arial"/>
        <a:buChar char="•"/>
        <a:defRPr sz="2200">
          <a:solidFill>
            <a:srgbClr val="292934"/>
          </a:solidFill>
          <a:latin typeface="Calibri"/>
          <a:ea typeface="Calibri"/>
          <a:cs typeface="Calibri"/>
          <a:sym typeface="Calibri"/>
        </a:defRPr>
      </a:lvl9pPr>
    </p:bodyStyle>
    <p:otherStyle>
      <a:lvl1pPr algn="ctr">
        <a:defRPr>
          <a:solidFill>
            <a:schemeClr val="tx1"/>
          </a:solidFill>
          <a:latin typeface="+mn-lt"/>
          <a:ea typeface="+mn-ea"/>
          <a:cs typeface="+mn-cs"/>
          <a:sym typeface="Calibri"/>
        </a:defRPr>
      </a:lvl1pPr>
      <a:lvl2pPr indent="457200" algn="ctr">
        <a:defRPr>
          <a:solidFill>
            <a:schemeClr val="tx1"/>
          </a:solidFill>
          <a:latin typeface="+mn-lt"/>
          <a:ea typeface="+mn-ea"/>
          <a:cs typeface="+mn-cs"/>
          <a:sym typeface="Calibri"/>
        </a:defRPr>
      </a:lvl2pPr>
      <a:lvl3pPr indent="914400" algn="ctr">
        <a:defRPr>
          <a:solidFill>
            <a:schemeClr val="tx1"/>
          </a:solidFill>
          <a:latin typeface="+mn-lt"/>
          <a:ea typeface="+mn-ea"/>
          <a:cs typeface="+mn-cs"/>
          <a:sym typeface="Calibri"/>
        </a:defRPr>
      </a:lvl3pPr>
      <a:lvl4pPr indent="1371600" algn="ctr">
        <a:defRPr>
          <a:solidFill>
            <a:schemeClr val="tx1"/>
          </a:solidFill>
          <a:latin typeface="+mn-lt"/>
          <a:ea typeface="+mn-ea"/>
          <a:cs typeface="+mn-cs"/>
          <a:sym typeface="Calibri"/>
        </a:defRPr>
      </a:lvl4pPr>
      <a:lvl5pPr indent="1828800" algn="ctr">
        <a:defRPr>
          <a:solidFill>
            <a:schemeClr val="tx1"/>
          </a:solidFill>
          <a:latin typeface="+mn-lt"/>
          <a:ea typeface="+mn-ea"/>
          <a:cs typeface="+mn-cs"/>
          <a:sym typeface="Calibri"/>
        </a:defRPr>
      </a:lvl5pPr>
      <a:lvl6pPr indent="2286000" algn="ctr">
        <a:defRPr>
          <a:solidFill>
            <a:schemeClr val="tx1"/>
          </a:solidFill>
          <a:latin typeface="+mn-lt"/>
          <a:ea typeface="+mn-ea"/>
          <a:cs typeface="+mn-cs"/>
          <a:sym typeface="Calibri"/>
        </a:defRPr>
      </a:lvl6pPr>
      <a:lvl7pPr indent="2743200" algn="ctr">
        <a:defRPr>
          <a:solidFill>
            <a:schemeClr val="tx1"/>
          </a:solidFill>
          <a:latin typeface="+mn-lt"/>
          <a:ea typeface="+mn-ea"/>
          <a:cs typeface="+mn-cs"/>
          <a:sym typeface="Calibri"/>
        </a:defRPr>
      </a:lvl7pPr>
      <a:lvl8pPr indent="3200400" algn="ctr">
        <a:defRPr>
          <a:solidFill>
            <a:schemeClr val="tx1"/>
          </a:solidFill>
          <a:latin typeface="+mn-lt"/>
          <a:ea typeface="+mn-ea"/>
          <a:cs typeface="+mn-cs"/>
          <a:sym typeface="Calibri"/>
        </a:defRPr>
      </a:lvl8pPr>
      <a:lvl9pPr indent="3657600" algn="ctr">
        <a:defRPr>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xfrm>
            <a:off x="685800" y="1600200"/>
            <a:ext cx="7543800" cy="2898775"/>
          </a:xfrm>
          <a:prstGeom prst="rect">
            <a:avLst/>
          </a:prstGeom>
        </p:spPr>
        <p:txBody>
          <a:bodyPr lIns="0" tIns="0" rIns="0" bIns="0">
            <a:normAutofit fontScale="90000"/>
          </a:bodyPr>
          <a:lstStyle/>
          <a:p>
            <a:pPr lvl="0" defTabSz="777240">
              <a:defRPr sz="1800" spc="0">
                <a:solidFill>
                  <a:srgbClr val="000000"/>
                </a:solidFill>
              </a:defRPr>
            </a:pPr>
            <a:r>
              <a:rPr lang="en-US" sz="5400" kern="1200" dirty="0">
                <a:solidFill>
                  <a:srgbClr val="CC3300"/>
                </a:solidFill>
                <a:latin typeface="Times New Roman" pitchFamily="18" charset="0"/>
                <a:ea typeface="+mj-ea"/>
                <a:cs typeface="Times New Roman" pitchFamily="18" charset="0"/>
              </a:rPr>
              <a:t>El </a:t>
            </a:r>
            <a:r>
              <a:rPr lang="en-US" sz="5400" i="1" kern="1200" dirty="0">
                <a:solidFill>
                  <a:srgbClr val="CC3300"/>
                </a:solidFill>
                <a:latin typeface="Times New Roman" pitchFamily="18" charset="0"/>
                <a:ea typeface="+mj-ea"/>
                <a:cs typeface="Times New Roman" pitchFamily="18" charset="0"/>
              </a:rPr>
              <a:t>Bildungsroman</a:t>
            </a:r>
            <a:r>
              <a:rPr lang="en-US" sz="5400" kern="1200" dirty="0">
                <a:solidFill>
                  <a:srgbClr val="CC3300"/>
                </a:solidFill>
                <a:latin typeface="Times New Roman" pitchFamily="18" charset="0"/>
                <a:ea typeface="+mj-ea"/>
                <a:cs typeface="Times New Roman" pitchFamily="18" charset="0"/>
              </a:rPr>
              <a:t> </a:t>
            </a:r>
            <a:r>
              <a:rPr lang="en-US" sz="5400" kern="1200" dirty="0" err="1">
                <a:solidFill>
                  <a:srgbClr val="CC3300"/>
                </a:solidFill>
                <a:latin typeface="Times New Roman" pitchFamily="18" charset="0"/>
                <a:ea typeface="+mj-ea"/>
                <a:cs typeface="Times New Roman" pitchFamily="18" charset="0"/>
              </a:rPr>
              <a:t>femenino</a:t>
            </a:r>
            <a:r>
              <a:rPr lang="en-US" sz="5400" kern="1200" dirty="0">
                <a:solidFill>
                  <a:srgbClr val="CC3300"/>
                </a:solidFill>
                <a:latin typeface="Times New Roman" pitchFamily="18" charset="0"/>
                <a:ea typeface="+mj-ea"/>
                <a:cs typeface="Times New Roman" pitchFamily="18" charset="0"/>
              </a:rPr>
              <a:t> en </a:t>
            </a:r>
            <a:r>
              <a:rPr lang="en-US" sz="5400" kern="1200" dirty="0" err="1">
                <a:solidFill>
                  <a:srgbClr val="CC3300"/>
                </a:solidFill>
                <a:latin typeface="Times New Roman" pitchFamily="18" charset="0"/>
                <a:ea typeface="+mj-ea"/>
                <a:cs typeface="Times New Roman" pitchFamily="18" charset="0"/>
              </a:rPr>
              <a:t>las</a:t>
            </a:r>
            <a:r>
              <a:rPr lang="en-US" sz="5400" kern="1200" dirty="0">
                <a:solidFill>
                  <a:srgbClr val="CC3300"/>
                </a:solidFill>
                <a:latin typeface="Times New Roman" pitchFamily="18" charset="0"/>
                <a:ea typeface="+mj-ea"/>
                <a:cs typeface="Times New Roman" pitchFamily="18" charset="0"/>
              </a:rPr>
              <a:t> </a:t>
            </a:r>
            <a:r>
              <a:rPr lang="en-US" sz="5400" kern="1200" dirty="0" err="1">
                <a:solidFill>
                  <a:srgbClr val="CC3300"/>
                </a:solidFill>
                <a:latin typeface="Times New Roman" pitchFamily="18" charset="0"/>
                <a:ea typeface="+mj-ea"/>
                <a:cs typeface="Times New Roman" pitchFamily="18" charset="0"/>
              </a:rPr>
              <a:t>obras</a:t>
            </a:r>
            <a:r>
              <a:rPr lang="en-US" sz="5400" kern="1200" dirty="0">
                <a:solidFill>
                  <a:srgbClr val="CC3300"/>
                </a:solidFill>
                <a:latin typeface="Times New Roman" pitchFamily="18" charset="0"/>
                <a:ea typeface="+mj-ea"/>
                <a:cs typeface="Times New Roman" pitchFamily="18" charset="0"/>
              </a:rPr>
              <a:t> de Rosario </a:t>
            </a:r>
            <a:r>
              <a:rPr lang="en-US" sz="5400" kern="1200" dirty="0" err="1">
                <a:solidFill>
                  <a:srgbClr val="CC3300"/>
                </a:solidFill>
                <a:latin typeface="Times New Roman" pitchFamily="18" charset="0"/>
                <a:ea typeface="+mj-ea"/>
                <a:cs typeface="Times New Roman" pitchFamily="18" charset="0"/>
              </a:rPr>
              <a:t>Castellanos</a:t>
            </a:r>
            <a:r>
              <a:rPr lang="en-US" sz="5400" kern="1200" dirty="0">
                <a:solidFill>
                  <a:srgbClr val="CC3300"/>
                </a:solidFill>
                <a:latin typeface="Times New Roman" pitchFamily="18" charset="0"/>
                <a:ea typeface="+mj-ea"/>
                <a:cs typeface="Times New Roman" pitchFamily="18" charset="0"/>
              </a:rPr>
              <a:t> y Elena </a:t>
            </a:r>
            <a:r>
              <a:rPr lang="en-US" sz="5400" kern="1200" dirty="0" err="1">
                <a:solidFill>
                  <a:srgbClr val="CC3300"/>
                </a:solidFill>
                <a:latin typeface="Times New Roman" pitchFamily="18" charset="0"/>
                <a:ea typeface="+mj-ea"/>
                <a:cs typeface="Times New Roman" pitchFamily="18" charset="0"/>
              </a:rPr>
              <a:t>Poniatowska</a:t>
            </a:r>
            <a:endParaRPr sz="4590" spc="-85" dirty="0">
              <a:solidFill>
                <a:srgbClr val="CC3300"/>
              </a:solidFill>
              <a:latin typeface="Times New Roman" pitchFamily="18" charset="0"/>
              <a:cs typeface="Times New Roman" pitchFamily="18" charset="0"/>
            </a:endParaRPr>
          </a:p>
        </p:txBody>
      </p:sp>
      <p:sp>
        <p:nvSpPr>
          <p:cNvPr id="52" name="Shape 52"/>
          <p:cNvSpPr>
            <a:spLocks noGrp="1"/>
          </p:cNvSpPr>
          <p:nvPr>
            <p:ph type="body" idx="1"/>
          </p:nvPr>
        </p:nvSpPr>
        <p:spPr>
          <a:xfrm>
            <a:off x="685799" y="4572000"/>
            <a:ext cx="6461762" cy="1066800"/>
          </a:xfrm>
          <a:prstGeom prst="rect">
            <a:avLst/>
          </a:prstGeom>
        </p:spPr>
        <p:txBody>
          <a:bodyPr>
            <a:noAutofit/>
          </a:bodyPr>
          <a:lstStyle/>
          <a:p>
            <a:pPr lvl="0">
              <a:lnSpc>
                <a:spcPct val="90000"/>
              </a:lnSpc>
              <a:defRPr sz="1800">
                <a:solidFill>
                  <a:srgbClr val="000000"/>
                </a:solidFill>
              </a:defRPr>
            </a:pPr>
            <a:r>
              <a:rPr sz="1800" dirty="0">
                <a:solidFill>
                  <a:schemeClr val="bg2">
                    <a:lumMod val="75000"/>
                  </a:schemeClr>
                </a:solidFill>
                <a:latin typeface="Times New Roman" panose="02020603050405020304" pitchFamily="18" charset="0"/>
                <a:cs typeface="Times New Roman" panose="02020603050405020304" pitchFamily="18" charset="0"/>
              </a:rPr>
              <a:t>Margarita L. Chavez Escobar</a:t>
            </a:r>
          </a:p>
          <a:p>
            <a:pPr lvl="0">
              <a:lnSpc>
                <a:spcPct val="90000"/>
              </a:lnSpc>
              <a:defRPr sz="1800">
                <a:solidFill>
                  <a:srgbClr val="000000"/>
                </a:solidFill>
              </a:defRPr>
            </a:pPr>
            <a:r>
              <a:rPr sz="1800" dirty="0">
                <a:solidFill>
                  <a:schemeClr val="bg2">
                    <a:lumMod val="75000"/>
                  </a:schemeClr>
                </a:solidFill>
                <a:latin typeface="Times New Roman" panose="02020603050405020304" pitchFamily="18" charset="0"/>
                <a:cs typeface="Times New Roman" panose="02020603050405020304" pitchFamily="18" charset="0"/>
              </a:rPr>
              <a:t>WLC 400 </a:t>
            </a:r>
            <a:endParaRPr lang="en-US" sz="1800" dirty="0" smtClean="0">
              <a:solidFill>
                <a:schemeClr val="bg2">
                  <a:lumMod val="75000"/>
                </a:schemeClr>
              </a:solidFill>
              <a:latin typeface="Times New Roman" panose="02020603050405020304" pitchFamily="18" charset="0"/>
              <a:cs typeface="Times New Roman" panose="02020603050405020304" pitchFamily="18" charset="0"/>
            </a:endParaRPr>
          </a:p>
          <a:p>
            <a:pPr lvl="0">
              <a:lnSpc>
                <a:spcPct val="90000"/>
              </a:lnSpc>
              <a:defRPr sz="1800">
                <a:solidFill>
                  <a:srgbClr val="000000"/>
                </a:solidFill>
              </a:defRPr>
            </a:pPr>
            <a:r>
              <a:rPr sz="1800" dirty="0" smtClean="0">
                <a:solidFill>
                  <a:schemeClr val="bg2">
                    <a:lumMod val="75000"/>
                  </a:schemeClr>
                </a:solidFill>
                <a:latin typeface="Times New Roman" panose="02020603050405020304" pitchFamily="18" charset="0"/>
                <a:cs typeface="Times New Roman" panose="02020603050405020304" pitchFamily="18" charset="0"/>
              </a:rPr>
              <a:t>Spring </a:t>
            </a:r>
            <a:r>
              <a:rPr sz="1800" dirty="0">
                <a:solidFill>
                  <a:schemeClr val="bg2">
                    <a:lumMod val="75000"/>
                  </a:schemeClr>
                </a:solidFill>
                <a:latin typeface="Times New Roman" panose="02020603050405020304" pitchFamily="18" charset="0"/>
                <a:cs typeface="Times New Roman" panose="02020603050405020304" pitchFamily="18" charset="0"/>
              </a:rPr>
              <a:t>2014</a:t>
            </a:r>
          </a:p>
          <a:p>
            <a:pPr lvl="0">
              <a:lnSpc>
                <a:spcPct val="90000"/>
              </a:lnSpc>
              <a:defRPr sz="1800">
                <a:solidFill>
                  <a:srgbClr val="000000"/>
                </a:solidFill>
              </a:defRPr>
            </a:pPr>
            <a:r>
              <a:rPr sz="1800" dirty="0">
                <a:solidFill>
                  <a:schemeClr val="bg2">
                    <a:lumMod val="75000"/>
                  </a:schemeClr>
                </a:solidFill>
                <a:latin typeface="Times New Roman" panose="02020603050405020304" pitchFamily="18" charset="0"/>
                <a:cs typeface="Times New Roman" panose="02020603050405020304" pitchFamily="18" charset="0"/>
              </a:rPr>
              <a:t>Advisors: Dr. </a:t>
            </a:r>
            <a:r>
              <a:rPr sz="1800" dirty="0" err="1">
                <a:solidFill>
                  <a:schemeClr val="bg2">
                    <a:lumMod val="75000"/>
                  </a:schemeClr>
                </a:solidFill>
                <a:latin typeface="Times New Roman" panose="02020603050405020304" pitchFamily="18" charset="0"/>
                <a:cs typeface="Times New Roman" panose="02020603050405020304" pitchFamily="18" charset="0"/>
              </a:rPr>
              <a:t>Donaldo</a:t>
            </a:r>
            <a:r>
              <a:rPr sz="1800" dirty="0">
                <a:solidFill>
                  <a:schemeClr val="bg2">
                    <a:lumMod val="75000"/>
                  </a:schemeClr>
                </a:solidFill>
                <a:latin typeface="Times New Roman" panose="02020603050405020304" pitchFamily="18" charset="0"/>
                <a:cs typeface="Times New Roman" panose="02020603050405020304" pitchFamily="18" charset="0"/>
              </a:rPr>
              <a:t> </a:t>
            </a:r>
            <a:r>
              <a:rPr sz="1800" dirty="0" err="1">
                <a:solidFill>
                  <a:schemeClr val="bg2">
                    <a:lumMod val="75000"/>
                  </a:schemeClr>
                </a:solidFill>
                <a:latin typeface="Times New Roman" panose="02020603050405020304" pitchFamily="18" charset="0"/>
                <a:cs typeface="Times New Roman" panose="02020603050405020304" pitchFamily="18" charset="0"/>
              </a:rPr>
              <a:t>Urioste</a:t>
            </a:r>
            <a:r>
              <a:rPr sz="1800" dirty="0">
                <a:solidFill>
                  <a:schemeClr val="bg2">
                    <a:lumMod val="75000"/>
                  </a:schemeClr>
                </a:solidFill>
                <a:latin typeface="Times New Roman" panose="02020603050405020304" pitchFamily="18" charset="0"/>
                <a:cs typeface="Times New Roman" panose="02020603050405020304" pitchFamily="18" charset="0"/>
              </a:rPr>
              <a:t> &amp; Dr. Maria </a:t>
            </a:r>
            <a:r>
              <a:rPr sz="1800" dirty="0" err="1">
                <a:solidFill>
                  <a:schemeClr val="bg2">
                    <a:lumMod val="75000"/>
                  </a:schemeClr>
                </a:solidFill>
                <a:latin typeface="Times New Roman" panose="02020603050405020304" pitchFamily="18" charset="0"/>
                <a:cs typeface="Times New Roman" panose="02020603050405020304" pitchFamily="18" charset="0"/>
              </a:rPr>
              <a:t>Zielina</a:t>
            </a:r>
            <a:endParaRPr sz="1800" dirty="0">
              <a:solidFill>
                <a:schemeClr val="bg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228600" y="228600"/>
            <a:ext cx="7620000" cy="1508125"/>
          </a:xfrm>
          <a:prstGeom prst="rect">
            <a:avLst/>
          </a:prstGeom>
        </p:spPr>
        <p:txBody>
          <a:bodyPr/>
          <a:lstStyle/>
          <a:p>
            <a:pPr marL="0" marR="0">
              <a:lnSpc>
                <a:spcPct val="115000"/>
              </a:lnSpc>
              <a:spcBef>
                <a:spcPts val="0"/>
              </a:spcBef>
              <a:spcAft>
                <a:spcPts val="1000"/>
              </a:spcAft>
            </a:pPr>
            <a:r>
              <a:rPr lang="es-ES_tradnl" sz="4000" dirty="0" smtClean="0">
                <a:latin typeface="Times New Roman" pitchFamily="18" charset="0"/>
                <a:ea typeface="Calibri"/>
                <a:cs typeface="Times New Roman" pitchFamily="18" charset="0"/>
              </a:rPr>
              <a:t>El camino a la libertad de Cecilia</a:t>
            </a:r>
            <a:endParaRPr sz="4600" spc="-100" dirty="0">
              <a:solidFill>
                <a:srgbClr val="D2533C"/>
              </a:solidFill>
            </a:endParaRPr>
          </a:p>
        </p:txBody>
      </p:sp>
      <p:sp>
        <p:nvSpPr>
          <p:cNvPr id="86" name="Shape 86"/>
          <p:cNvSpPr>
            <a:spLocks noGrp="1"/>
          </p:cNvSpPr>
          <p:nvPr>
            <p:ph type="body" idx="1"/>
          </p:nvPr>
        </p:nvSpPr>
        <p:spPr>
          <a:xfrm>
            <a:off x="457200" y="1752600"/>
            <a:ext cx="3200400" cy="5105400"/>
          </a:xfrm>
          <a:prstGeom prst="rect">
            <a:avLst/>
          </a:prstGeom>
        </p:spPr>
        <p:txBody>
          <a:bodyPr>
            <a:normAutofit/>
          </a:bodyPr>
          <a:lstStyle/>
          <a:p>
            <a:pPr>
              <a:defRPr sz="1800">
                <a:solidFill>
                  <a:srgbClr val="000000"/>
                </a:solidFill>
              </a:defRPr>
            </a:pPr>
            <a:r>
              <a:rPr lang="es-ES_tradnl" sz="1800" dirty="0" smtClean="0">
                <a:solidFill>
                  <a:schemeClr val="tx2">
                    <a:lumMod val="50000"/>
                  </a:schemeClr>
                </a:solidFill>
                <a:latin typeface="Times New Roman" panose="02020603050405020304" pitchFamily="18" charset="0"/>
                <a:cs typeface="Times New Roman" panose="02020603050405020304" pitchFamily="18" charset="0"/>
              </a:rPr>
              <a:t>Su Partida:</a:t>
            </a:r>
          </a:p>
          <a:p>
            <a:pPr marL="114300" lvl="0" indent="0" algn="ctr">
              <a:buNone/>
              <a:defRPr sz="1800">
                <a:solidFill>
                  <a:srgbClr val="000000"/>
                </a:solidFill>
              </a:defRPr>
            </a:pPr>
            <a:r>
              <a:rPr lang="es-ES_tradnl" sz="1800" dirty="0" smtClean="0">
                <a:solidFill>
                  <a:schemeClr val="tx2">
                    <a:lumMod val="50000"/>
                  </a:schemeClr>
                </a:solidFill>
                <a:latin typeface="Times New Roman" panose="02020603050405020304" pitchFamily="18" charset="0"/>
                <a:cs typeface="Times New Roman" panose="02020603050405020304" pitchFamily="18" charset="0"/>
              </a:rPr>
              <a:t>“…</a:t>
            </a:r>
            <a:r>
              <a:rPr lang="es-ES_tradnl" sz="1800" dirty="0">
                <a:solidFill>
                  <a:schemeClr val="tx2">
                    <a:lumMod val="50000"/>
                  </a:schemeClr>
                </a:solidFill>
                <a:latin typeface="Times New Roman" pitchFamily="18" charset="0"/>
                <a:cs typeface="Times New Roman" pitchFamily="18" charset="0"/>
              </a:rPr>
              <a:t>había llegado para Cecilia el momento de despojarse de los fragmentos de la infancia para escoger el rostro definitivo del adulto” </a:t>
            </a:r>
            <a:r>
              <a:rPr lang="es-ES_tradnl" sz="1800" dirty="0" smtClean="0">
                <a:solidFill>
                  <a:schemeClr val="tx2">
                    <a:lumMod val="50000"/>
                  </a:schemeClr>
                </a:solidFill>
                <a:latin typeface="Times New Roman" pitchFamily="18" charset="0"/>
                <a:cs typeface="Times New Roman" pitchFamily="18" charset="0"/>
              </a:rPr>
              <a:t>(Castellanos, 14).</a:t>
            </a:r>
          </a:p>
          <a:p>
            <a:pPr lvl="0">
              <a:defRPr sz="1800">
                <a:solidFill>
                  <a:srgbClr val="000000"/>
                </a:solidFill>
              </a:defRPr>
            </a:pPr>
            <a:endParaRPr lang="es-ES_tradnl" sz="1800" dirty="0">
              <a:solidFill>
                <a:schemeClr val="tx2">
                  <a:lumMod val="50000"/>
                </a:schemeClr>
              </a:solidFill>
              <a:latin typeface="Times New Roman" pitchFamily="18" charset="0"/>
              <a:cs typeface="Times New Roman" pitchFamily="18" charset="0"/>
            </a:endParaRPr>
          </a:p>
          <a:p>
            <a:pPr lvl="0">
              <a:defRPr sz="1800">
                <a:solidFill>
                  <a:srgbClr val="000000"/>
                </a:solidFill>
              </a:defRPr>
            </a:pPr>
            <a:endParaRPr sz="2200" dirty="0">
              <a:solidFill>
                <a:srgbClr val="292934"/>
              </a:solidFill>
            </a:endParaRPr>
          </a:p>
        </p:txBody>
      </p:sp>
      <p:sp>
        <p:nvSpPr>
          <p:cNvPr id="87" name="Shape 87"/>
          <p:cNvSpPr>
            <a:spLocks noGrp="1"/>
          </p:cNvSpPr>
          <p:nvPr>
            <p:ph type="sldNum" sz="quarter" idx="2"/>
          </p:nvPr>
        </p:nvSpPr>
        <p:spPr>
          <a:xfrm flipH="1" flipV="1">
            <a:off x="10058400" y="6477000"/>
            <a:ext cx="292172" cy="106045"/>
          </a:xfrm>
          <a:prstGeom prst="rect">
            <a:avLst/>
          </a:prstGeom>
          <a:extLst>
            <a:ext uri="{C572A759-6A51-4108-AA02-DFA0A04FC94B}">
              <ma14:wrappingTextBoxFlag xmlns:ma14="http://schemas.microsoft.com/office/mac/drawingml/2011/main" xmlns="" val="1"/>
            </a:ext>
          </a:extLst>
        </p:spPr>
        <p:txBody>
          <a:bodyPr/>
          <a:lstStyle/>
          <a:p>
            <a:pPr lvl="0">
              <a:defRPr>
                <a:solidFill>
                  <a:srgbClr val="000000"/>
                </a:solidFill>
              </a:defRPr>
            </a:pPr>
            <a:fld id="{86CB4B4D-7CA3-9044-876B-883B54F8677D}" type="slidenum">
              <a:rPr>
                <a:solidFill>
                  <a:srgbClr val="FFFFFF"/>
                </a:solidFill>
              </a:rPr>
              <a:t>10</a:t>
            </a:fld>
            <a:endParaRPr dirty="0">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3530" y="2258017"/>
            <a:ext cx="2189778" cy="2847383"/>
          </a:xfrm>
          <a:prstGeom prst="rect">
            <a:avLst/>
          </a:prstGeom>
          <a:ln>
            <a:noFill/>
          </a:ln>
          <a:effectLst>
            <a:outerShdw blurRad="190500" algn="tl" rotWithShape="0">
              <a:srgbClr val="000000">
                <a:alpha val="70000"/>
              </a:srgbClr>
            </a:outerShdw>
          </a:effectLst>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z="4000" dirty="0" smtClean="0">
                <a:latin typeface="Times New Roman" pitchFamily="18" charset="0"/>
                <a:ea typeface="Calibri"/>
                <a:cs typeface="Times New Roman" pitchFamily="18" charset="0"/>
              </a:rPr>
              <a:t>La Cecilia </a:t>
            </a:r>
            <a:r>
              <a:rPr lang="es-ES_tradnl" sz="4000" dirty="0" err="1">
                <a:latin typeface="Times New Roman" pitchFamily="18" charset="0"/>
                <a:ea typeface="Calibri"/>
                <a:cs typeface="Times New Roman" pitchFamily="18" charset="0"/>
              </a:rPr>
              <a:t>a</a:t>
            </a:r>
            <a:r>
              <a:rPr lang="es-ES_tradnl" sz="4000" dirty="0" err="1" smtClean="0">
                <a:latin typeface="Times New Roman" pitchFamily="18" charset="0"/>
                <a:ea typeface="Calibri"/>
                <a:cs typeface="Times New Roman" pitchFamily="18" charset="0"/>
              </a:rPr>
              <a:t>utonoma</a:t>
            </a:r>
            <a:endParaRPr lang="en-US" dirty="0"/>
          </a:p>
        </p:txBody>
      </p:sp>
      <p:sp>
        <p:nvSpPr>
          <p:cNvPr id="3" name="Text Placeholder 2"/>
          <p:cNvSpPr>
            <a:spLocks noGrp="1"/>
          </p:cNvSpPr>
          <p:nvPr>
            <p:ph type="body" idx="1"/>
          </p:nvPr>
        </p:nvSpPr>
        <p:spPr>
          <a:xfrm>
            <a:off x="457200" y="1524000"/>
            <a:ext cx="4343400" cy="5334000"/>
          </a:xfrm>
        </p:spPr>
        <p:txBody>
          <a:bodyPr>
            <a:normAutofit/>
          </a:bodyPr>
          <a:lstStyle/>
          <a:p>
            <a:r>
              <a:rPr lang="en-US" sz="1800" dirty="0" smtClean="0">
                <a:solidFill>
                  <a:schemeClr val="tx2">
                    <a:lumMod val="50000"/>
                  </a:schemeClr>
                </a:solidFill>
                <a:latin typeface="Times New Roman" pitchFamily="18" charset="0"/>
                <a:cs typeface="Times New Roman" pitchFamily="18" charset="0"/>
              </a:rPr>
              <a:t>Su </a:t>
            </a:r>
            <a:r>
              <a:rPr lang="en-US" sz="1800" dirty="0" err="1" smtClean="0">
                <a:solidFill>
                  <a:schemeClr val="tx2">
                    <a:lumMod val="50000"/>
                  </a:schemeClr>
                </a:solidFill>
                <a:latin typeface="Times New Roman" pitchFamily="18" charset="0"/>
                <a:cs typeface="Times New Roman" pitchFamily="18" charset="0"/>
              </a:rPr>
              <a:t>percepcion</a:t>
            </a:r>
            <a:r>
              <a:rPr lang="en-US" sz="1800" dirty="0" smtClean="0">
                <a:solidFill>
                  <a:schemeClr val="tx2">
                    <a:lumMod val="50000"/>
                  </a:schemeClr>
                </a:solidFill>
                <a:latin typeface="Times New Roman" pitchFamily="18" charset="0"/>
                <a:cs typeface="Times New Roman" pitchFamily="18" charset="0"/>
              </a:rPr>
              <a:t> de la </a:t>
            </a:r>
            <a:r>
              <a:rPr lang="en-US" sz="1800" dirty="0" err="1">
                <a:solidFill>
                  <a:schemeClr val="tx2">
                    <a:lumMod val="50000"/>
                  </a:schemeClr>
                </a:solidFill>
                <a:latin typeface="Times New Roman" pitchFamily="18" charset="0"/>
                <a:cs typeface="Times New Roman" pitchFamily="18" charset="0"/>
              </a:rPr>
              <a:t>r</a:t>
            </a:r>
            <a:r>
              <a:rPr lang="en-US" sz="1800" dirty="0" err="1" smtClean="0">
                <a:solidFill>
                  <a:schemeClr val="tx2">
                    <a:lumMod val="50000"/>
                  </a:schemeClr>
                </a:solidFill>
                <a:latin typeface="Times New Roman" pitchFamily="18" charset="0"/>
                <a:cs typeface="Times New Roman" pitchFamily="18" charset="0"/>
              </a:rPr>
              <a:t>elaciones</a:t>
            </a:r>
            <a:r>
              <a:rPr lang="en-US" sz="1800" dirty="0" smtClean="0">
                <a:solidFill>
                  <a:schemeClr val="tx2">
                    <a:lumMod val="50000"/>
                  </a:schemeClr>
                </a:solidFill>
                <a:latin typeface="Times New Roman" pitchFamily="18" charset="0"/>
                <a:cs typeface="Times New Roman" pitchFamily="18" charset="0"/>
              </a:rPr>
              <a:t>:</a:t>
            </a:r>
          </a:p>
          <a:p>
            <a:pPr marL="114300" indent="0" algn="ctr">
              <a:buNone/>
            </a:pPr>
            <a:r>
              <a:rPr lang="es-ES_tradnl" sz="1800" dirty="0">
                <a:solidFill>
                  <a:schemeClr val="tx2">
                    <a:lumMod val="50000"/>
                  </a:schemeClr>
                </a:solidFill>
                <a:latin typeface="Times New Roman" pitchFamily="18" charset="0"/>
                <a:cs typeface="Times New Roman" pitchFamily="18" charset="0"/>
              </a:rPr>
              <a:t>“Según esa terminología el macho poseía a la hembra, como el amo posee al animal que lleva su marca. Más para Cecilia los hechos podían interpretarse de otra manera: la hembra daba al macho la ocasión de arraigar, de nutrirse de unas savias y unas esencias indispensables, de tener un sustento sin el cual sobrevendrían la marchitez y la extinción” </a:t>
            </a:r>
            <a:r>
              <a:rPr lang="es-ES_tradnl" sz="1800" dirty="0" smtClean="0">
                <a:solidFill>
                  <a:schemeClr val="tx2">
                    <a:lumMod val="50000"/>
                  </a:schemeClr>
                </a:solidFill>
                <a:latin typeface="Times New Roman" pitchFamily="18" charset="0"/>
                <a:cs typeface="Times New Roman" pitchFamily="18" charset="0"/>
              </a:rPr>
              <a:t>(Castellanos, 234).</a:t>
            </a:r>
          </a:p>
          <a:p>
            <a:r>
              <a:rPr lang="en-US" sz="1800" dirty="0" err="1" smtClean="0">
                <a:solidFill>
                  <a:schemeClr val="tx2">
                    <a:lumMod val="50000"/>
                  </a:schemeClr>
                </a:solidFill>
                <a:latin typeface="Times New Roman" pitchFamily="18" charset="0"/>
                <a:cs typeface="Times New Roman" pitchFamily="18" charset="0"/>
              </a:rPr>
              <a:t>Quien</a:t>
            </a:r>
            <a:r>
              <a:rPr lang="en-US" sz="1800" dirty="0" smtClean="0">
                <a:solidFill>
                  <a:schemeClr val="tx2">
                    <a:lumMod val="50000"/>
                  </a:schemeClr>
                </a:solidFill>
                <a:latin typeface="Times New Roman" pitchFamily="18" charset="0"/>
                <a:cs typeface="Times New Roman" pitchFamily="18" charset="0"/>
              </a:rPr>
              <a:t> Cecilia decide </a:t>
            </a:r>
            <a:r>
              <a:rPr lang="en-US" sz="1800" dirty="0" err="1" smtClean="0">
                <a:solidFill>
                  <a:schemeClr val="tx2">
                    <a:lumMod val="50000"/>
                  </a:schemeClr>
                </a:solidFill>
                <a:latin typeface="Times New Roman" pitchFamily="18" charset="0"/>
                <a:cs typeface="Times New Roman" pitchFamily="18" charset="0"/>
              </a:rPr>
              <a:t>ser</a:t>
            </a:r>
            <a:r>
              <a:rPr lang="en-US" sz="1800" dirty="0" smtClean="0">
                <a:solidFill>
                  <a:schemeClr val="tx2">
                    <a:lumMod val="50000"/>
                  </a:schemeClr>
                </a:solidFill>
                <a:latin typeface="Times New Roman" pitchFamily="18" charset="0"/>
                <a:cs typeface="Times New Roman" pitchFamily="18" charset="0"/>
              </a:rPr>
              <a:t>:</a:t>
            </a:r>
          </a:p>
          <a:p>
            <a:pPr marL="114300" indent="0" algn="ctr">
              <a:buNone/>
            </a:pPr>
            <a:r>
              <a:rPr lang="es-ES_tradnl" sz="1800" dirty="0">
                <a:solidFill>
                  <a:schemeClr val="tx2">
                    <a:lumMod val="50000"/>
                  </a:schemeClr>
                </a:solidFill>
                <a:latin typeface="Times New Roman" pitchFamily="18" charset="0"/>
                <a:cs typeface="Times New Roman" pitchFamily="18" charset="0"/>
              </a:rPr>
              <a:t>“Yo quiero ser yo, oscura, quieta, anónima. Para mirar únicamente, para entender algo, </a:t>
            </a:r>
            <a:r>
              <a:rPr lang="es-ES_tradnl" sz="1800" dirty="0" smtClean="0">
                <a:solidFill>
                  <a:schemeClr val="tx2">
                    <a:lumMod val="50000"/>
                  </a:schemeClr>
                </a:solidFill>
                <a:latin typeface="Times New Roman" pitchFamily="18" charset="0"/>
                <a:cs typeface="Times New Roman" pitchFamily="18" charset="0"/>
              </a:rPr>
              <a:t>por </a:t>
            </a:r>
            <a:r>
              <a:rPr lang="es-ES_tradnl" sz="1800" dirty="0">
                <a:solidFill>
                  <a:schemeClr val="tx2">
                    <a:lumMod val="50000"/>
                  </a:schemeClr>
                </a:solidFill>
                <a:latin typeface="Times New Roman" pitchFamily="18" charset="0"/>
                <a:cs typeface="Times New Roman" pitchFamily="18" charset="0"/>
              </a:rPr>
              <a:t>pequeño que sea, para decirme en secreto a mí misma eso que he entendido</a:t>
            </a:r>
            <a:r>
              <a:rPr lang="es-ES_tradnl" sz="1800" dirty="0" smtClean="0">
                <a:solidFill>
                  <a:schemeClr val="tx2">
                    <a:lumMod val="50000"/>
                  </a:schemeClr>
                </a:solidFill>
                <a:latin typeface="Times New Roman" pitchFamily="18" charset="0"/>
                <a:cs typeface="Times New Roman" pitchFamily="18" charset="0"/>
              </a:rPr>
              <a:t>” (Castellanos, 322). </a:t>
            </a:r>
            <a:endParaRPr lang="es-ES_tradnl" sz="1800" dirty="0">
              <a:solidFill>
                <a:schemeClr val="tx2">
                  <a:lumMod val="50000"/>
                </a:schemeClr>
              </a:solidFill>
              <a:latin typeface="Times New Roman" pitchFamily="18" charset="0"/>
              <a:cs typeface="Times New Roman" pitchFamily="18" charset="0"/>
            </a:endParaRPr>
          </a:p>
          <a:p>
            <a:endParaRPr lang="en-US" sz="1800" dirty="0">
              <a:solidFill>
                <a:schemeClr val="tx2">
                  <a:lumMod val="50000"/>
                </a:schemeClr>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600200"/>
            <a:ext cx="2469137" cy="256707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10907781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371600"/>
          </a:xfrm>
        </p:spPr>
        <p:txBody>
          <a:bodyPr/>
          <a:lstStyle/>
          <a:p>
            <a:r>
              <a:rPr lang="en-US" sz="4000" dirty="0" smtClean="0"/>
              <a:t>La </a:t>
            </a:r>
            <a:r>
              <a:rPr lang="en-US" sz="4000" dirty="0" err="1" smtClean="0"/>
              <a:t>realizacion</a:t>
            </a:r>
            <a:r>
              <a:rPr lang="en-US" sz="4000" dirty="0" smtClean="0"/>
              <a:t> del </a:t>
            </a:r>
            <a:r>
              <a:rPr lang="en-US" sz="4000" i="1" dirty="0" smtClean="0"/>
              <a:t>Bildungsroman </a:t>
            </a:r>
            <a:r>
              <a:rPr lang="en-US" sz="4000" dirty="0" err="1" smtClean="0"/>
              <a:t>femenino</a:t>
            </a:r>
            <a:r>
              <a:rPr lang="en-US" sz="4000" dirty="0" smtClean="0"/>
              <a:t> en Cecilia</a:t>
            </a:r>
            <a:endParaRPr lang="en-US" sz="4000" dirty="0"/>
          </a:p>
        </p:txBody>
      </p:sp>
      <p:sp>
        <p:nvSpPr>
          <p:cNvPr id="3" name="Text Placeholder 2"/>
          <p:cNvSpPr>
            <a:spLocks noGrp="1"/>
          </p:cNvSpPr>
          <p:nvPr>
            <p:ph type="body" idx="1"/>
          </p:nvPr>
        </p:nvSpPr>
        <p:spPr>
          <a:xfrm>
            <a:off x="457200" y="1905000"/>
            <a:ext cx="4191000" cy="5257800"/>
          </a:xfrm>
        </p:spPr>
        <p:txBody>
          <a:bodyPr>
            <a:normAutofit/>
          </a:bodyPr>
          <a:lstStyle/>
          <a:p>
            <a:r>
              <a:rPr lang="es-ES_tradnl" sz="1800" dirty="0">
                <a:solidFill>
                  <a:schemeClr val="tx2">
                    <a:lumMod val="50000"/>
                  </a:schemeClr>
                </a:solidFill>
                <a:latin typeface="Times New Roman" pitchFamily="18" charset="0"/>
                <a:cs typeface="Times New Roman" pitchFamily="18" charset="0"/>
              </a:rPr>
              <a:t>“Pues he aquí que soy libre y que esta palabra es más grata a mis oídos y más reconfortante a mi espíritu que las demás por las que trocaba. Soy libre y mi libertad no es sino el agua que erro largamente en busca de su cauce. Y hasta ahora, no antes, hasta ahora lo encuentra y ya puede fluir, sin timidez y sin miedo y mientras fluye va reconociendo, con su forma ¡ay! con la que tan efusiva y definitivamente se desposa</a:t>
            </a:r>
            <a:r>
              <a:rPr lang="es-ES_tradnl" sz="1800" dirty="0" smtClean="0">
                <a:solidFill>
                  <a:schemeClr val="tx2">
                    <a:lumMod val="50000"/>
                  </a:schemeClr>
                </a:solidFill>
                <a:latin typeface="Times New Roman" pitchFamily="18" charset="0"/>
                <a:cs typeface="Times New Roman" pitchFamily="18" charset="0"/>
              </a:rPr>
              <a:t>” (Castellanos, 354).</a:t>
            </a:r>
            <a:endParaRPr lang="en-US" sz="1800" dirty="0">
              <a:solidFill>
                <a:schemeClr val="tx2">
                  <a:lumMod val="50000"/>
                </a:schemeClr>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834072"/>
            <a:ext cx="2578100" cy="31496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8592906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xfrm>
            <a:off x="457200" y="274638"/>
            <a:ext cx="7620000" cy="1143001"/>
          </a:xfrm>
          <a:prstGeom prst="rect">
            <a:avLst/>
          </a:prstGeom>
        </p:spPr>
        <p:txBody>
          <a:bodyPr lIns="0" tIns="0" rIns="0" bIns="0">
            <a:normAutofit fontScale="90000"/>
          </a:bodyPr>
          <a:lstStyle/>
          <a:p>
            <a:pPr marL="0" marR="0">
              <a:lnSpc>
                <a:spcPct val="115000"/>
              </a:lnSpc>
              <a:spcBef>
                <a:spcPts val="0"/>
              </a:spcBef>
              <a:spcAft>
                <a:spcPts val="1000"/>
              </a:spcAft>
            </a:pPr>
            <a:r>
              <a:rPr lang="en-US" sz="4600" spc="-150" dirty="0" smtClean="0">
                <a:solidFill>
                  <a:srgbClr val="D2533C"/>
                </a:solidFill>
                <a:latin typeface="Times New Roman" pitchFamily="18" charset="0"/>
                <a:cs typeface="Times New Roman" pitchFamily="18" charset="0"/>
              </a:rPr>
              <a:t> </a:t>
            </a:r>
            <a:r>
              <a:rPr lang="es-ES_tradnl" sz="4800" spc="-150" dirty="0">
                <a:latin typeface="Times New Roman" pitchFamily="18" charset="0"/>
                <a:ea typeface="Calibri"/>
                <a:cs typeface="Times New Roman" pitchFamily="18" charset="0"/>
              </a:rPr>
              <a:t>Conclusión</a:t>
            </a:r>
            <a:r>
              <a:rPr lang="es-ES_tradnl" sz="4400" dirty="0">
                <a:latin typeface="Calibri"/>
                <a:ea typeface="Calibri"/>
                <a:cs typeface="Times New Roman"/>
              </a:rPr>
              <a:t/>
            </a:r>
            <a:br>
              <a:rPr lang="es-ES_tradnl" sz="4400" dirty="0">
                <a:latin typeface="Calibri"/>
                <a:ea typeface="Calibri"/>
                <a:cs typeface="Times New Roman"/>
              </a:rPr>
            </a:br>
            <a:endParaRPr sz="4600" spc="-100" dirty="0">
              <a:solidFill>
                <a:srgbClr val="D2533C"/>
              </a:solidFill>
            </a:endParaRPr>
          </a:p>
        </p:txBody>
      </p:sp>
      <p:sp>
        <p:nvSpPr>
          <p:cNvPr id="90" name="Shape 90"/>
          <p:cNvSpPr>
            <a:spLocks noGrp="1"/>
          </p:cNvSpPr>
          <p:nvPr>
            <p:ph type="body" idx="1"/>
          </p:nvPr>
        </p:nvSpPr>
        <p:spPr>
          <a:xfrm>
            <a:off x="457200" y="1447800"/>
            <a:ext cx="4572000" cy="4648200"/>
          </a:xfrm>
          <a:prstGeom prst="rect">
            <a:avLst/>
          </a:prstGeom>
        </p:spPr>
        <p:txBody>
          <a:bodyPr>
            <a:normAutofit/>
          </a:bodyPr>
          <a:lstStyle/>
          <a:p>
            <a:pPr>
              <a:defRPr sz="1800">
                <a:solidFill>
                  <a:srgbClr val="000000"/>
                </a:solidFill>
              </a:defRPr>
            </a:pPr>
            <a:r>
              <a:rPr lang="en-US" sz="1800" dirty="0" smtClean="0">
                <a:solidFill>
                  <a:schemeClr val="bg2">
                    <a:lumMod val="75000"/>
                  </a:schemeClr>
                </a:solidFill>
                <a:latin typeface="Times New Roman" panose="02020603050405020304" pitchFamily="18" charset="0"/>
                <a:cs typeface="Times New Roman" panose="02020603050405020304" pitchFamily="18" charset="0"/>
              </a:rPr>
              <a:t> </a:t>
            </a:r>
            <a:r>
              <a:rPr lang="es-ES_tradnl" sz="1800" dirty="0" smtClean="0">
                <a:solidFill>
                  <a:schemeClr val="bg2">
                    <a:lumMod val="75000"/>
                  </a:schemeClr>
                </a:solidFill>
                <a:latin typeface="Times New Roman" pitchFamily="18" charset="0"/>
                <a:cs typeface="Times New Roman" pitchFamily="18" charset="0"/>
              </a:rPr>
              <a:t>Castellanos </a:t>
            </a:r>
            <a:r>
              <a:rPr lang="es-ES_tradnl" sz="1800" dirty="0">
                <a:solidFill>
                  <a:schemeClr val="bg2">
                    <a:lumMod val="75000"/>
                  </a:schemeClr>
                </a:solidFill>
                <a:latin typeface="Times New Roman" pitchFamily="18" charset="0"/>
                <a:cs typeface="Times New Roman" pitchFamily="18" charset="0"/>
              </a:rPr>
              <a:t>y </a:t>
            </a:r>
            <a:r>
              <a:rPr lang="es-ES_tradnl" sz="1800" dirty="0" err="1">
                <a:solidFill>
                  <a:schemeClr val="bg2">
                    <a:lumMod val="75000"/>
                  </a:schemeClr>
                </a:solidFill>
                <a:latin typeface="Times New Roman" pitchFamily="18" charset="0"/>
                <a:cs typeface="Times New Roman" pitchFamily="18" charset="0"/>
              </a:rPr>
              <a:t>Poniatowska</a:t>
            </a:r>
            <a:r>
              <a:rPr lang="es-ES_tradnl" sz="1800" dirty="0">
                <a:solidFill>
                  <a:schemeClr val="bg2">
                    <a:lumMod val="75000"/>
                  </a:schemeClr>
                </a:solidFill>
                <a:latin typeface="Times New Roman" pitchFamily="18" charset="0"/>
                <a:cs typeface="Times New Roman" pitchFamily="18" charset="0"/>
              </a:rPr>
              <a:t> critican las normas sociales que afectan a la mujer dentro de la sociedad mexicana usando los conceptos del </a:t>
            </a:r>
            <a:r>
              <a:rPr lang="es-ES_tradnl" sz="1800" i="1" dirty="0" err="1">
                <a:solidFill>
                  <a:schemeClr val="bg2">
                    <a:lumMod val="75000"/>
                  </a:schemeClr>
                </a:solidFill>
                <a:latin typeface="Times New Roman" pitchFamily="18" charset="0"/>
                <a:cs typeface="Times New Roman" pitchFamily="18" charset="0"/>
              </a:rPr>
              <a:t>Bildungsroman</a:t>
            </a:r>
            <a:r>
              <a:rPr lang="es-ES_tradnl" sz="1800" dirty="0">
                <a:solidFill>
                  <a:schemeClr val="bg2">
                    <a:lumMod val="75000"/>
                  </a:schemeClr>
                </a:solidFill>
                <a:latin typeface="Times New Roman" pitchFamily="18" charset="0"/>
                <a:cs typeface="Times New Roman" pitchFamily="18" charset="0"/>
              </a:rPr>
              <a:t> femenino en sus obras y enseñándonos un desarrollo tanto moral como psicológico a través de los personajes de Cecilia Rojas y </a:t>
            </a:r>
            <a:r>
              <a:rPr lang="es-ES_tradnl" sz="1800" dirty="0" err="1">
                <a:solidFill>
                  <a:schemeClr val="bg2">
                    <a:lumMod val="75000"/>
                  </a:schemeClr>
                </a:solidFill>
                <a:latin typeface="Times New Roman" pitchFamily="18" charset="0"/>
                <a:cs typeface="Times New Roman" pitchFamily="18" charset="0"/>
              </a:rPr>
              <a:t>Jesusa</a:t>
            </a:r>
            <a:r>
              <a:rPr lang="es-ES_tradnl" sz="1800" dirty="0">
                <a:solidFill>
                  <a:schemeClr val="bg2">
                    <a:lumMod val="75000"/>
                  </a:schemeClr>
                </a:solidFill>
                <a:latin typeface="Times New Roman" pitchFamily="18" charset="0"/>
                <a:cs typeface="Times New Roman" pitchFamily="18" charset="0"/>
              </a:rPr>
              <a:t> </a:t>
            </a:r>
            <a:r>
              <a:rPr lang="es-ES_tradnl" sz="1800" dirty="0" err="1">
                <a:solidFill>
                  <a:schemeClr val="bg2">
                    <a:lumMod val="75000"/>
                  </a:schemeClr>
                </a:solidFill>
                <a:latin typeface="Times New Roman" pitchFamily="18" charset="0"/>
                <a:cs typeface="Times New Roman" pitchFamily="18" charset="0"/>
              </a:rPr>
              <a:t>Palancares</a:t>
            </a:r>
            <a:r>
              <a:rPr lang="es-ES_tradnl" sz="1800" dirty="0">
                <a:solidFill>
                  <a:schemeClr val="bg2">
                    <a:lumMod val="75000"/>
                  </a:schemeClr>
                </a:solidFill>
                <a:latin typeface="Times New Roman" pitchFamily="18" charset="0"/>
                <a:cs typeface="Times New Roman" pitchFamily="18" charset="0"/>
              </a:rPr>
              <a:t> quienes en si encierran varias de las </a:t>
            </a:r>
            <a:r>
              <a:rPr lang="es-ES_tradnl" sz="1800" dirty="0" smtClean="0">
                <a:solidFill>
                  <a:schemeClr val="bg2">
                    <a:lumMod val="75000"/>
                  </a:schemeClr>
                </a:solidFill>
                <a:latin typeface="Times New Roman" pitchFamily="18" charset="0"/>
                <a:cs typeface="Times New Roman" pitchFamily="18" charset="0"/>
              </a:rPr>
              <a:t>característica </a:t>
            </a:r>
            <a:r>
              <a:rPr lang="es-ES_tradnl" sz="1800" dirty="0">
                <a:solidFill>
                  <a:schemeClr val="bg2">
                    <a:lumMod val="75000"/>
                  </a:schemeClr>
                </a:solidFill>
                <a:latin typeface="Times New Roman" pitchFamily="18" charset="0"/>
                <a:cs typeface="Times New Roman" pitchFamily="18" charset="0"/>
              </a:rPr>
              <a:t>encontradas dentro de las mujeres mexicanas.</a:t>
            </a:r>
          </a:p>
          <a:p>
            <a:pPr lvl="0">
              <a:defRPr sz="1800">
                <a:solidFill>
                  <a:srgbClr val="000000"/>
                </a:solidFill>
              </a:defRPr>
            </a:pPr>
            <a:endParaRPr sz="2000" i="1" dirty="0">
              <a:solidFill>
                <a:srgbClr val="292934"/>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10374">
            <a:off x="6563202" y="1164165"/>
            <a:ext cx="1276350" cy="1952625"/>
          </a:xfrm>
          <a:prstGeom prst="rect">
            <a:avLst/>
          </a:prstGeom>
          <a:ln>
            <a:noFill/>
          </a:ln>
          <a:effectLst>
            <a:outerShdw blurRad="190500" algn="tl" rotWithShape="0">
              <a:srgbClr val="000000">
                <a:alpha val="70000"/>
              </a:srgbClr>
            </a:outerShdw>
          </a:effec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881821">
            <a:off x="5376244" y="3550045"/>
            <a:ext cx="1345335" cy="2018085"/>
          </a:xfrm>
          <a:prstGeom prst="rect">
            <a:avLst/>
          </a:prstGeom>
          <a:ln>
            <a:noFill/>
          </a:ln>
          <a:effectLst>
            <a:outerShdw blurRad="190500" algn="tl" rotWithShape="0">
              <a:srgbClr val="000000">
                <a:alpha val="70000"/>
              </a:srgbClr>
            </a:outerShdw>
          </a:effectLst>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Bibliografia</a:t>
            </a:r>
            <a:endParaRPr lang="es-ES_tradnl" dirty="0"/>
          </a:p>
        </p:txBody>
      </p:sp>
      <p:sp>
        <p:nvSpPr>
          <p:cNvPr id="3" name="Text Placeholder 2"/>
          <p:cNvSpPr>
            <a:spLocks noGrp="1"/>
          </p:cNvSpPr>
          <p:nvPr>
            <p:ph type="body" idx="1"/>
          </p:nvPr>
        </p:nvSpPr>
        <p:spPr/>
        <p:txBody>
          <a:bodyPr>
            <a:normAutofit fontScale="62500" lnSpcReduction="20000"/>
          </a:bodyPr>
          <a:lstStyle/>
          <a:p>
            <a:pPr lvl="0"/>
            <a:r>
              <a:rPr lang="es-ES_tradnl" dirty="0" err="1">
                <a:latin typeface="Times New Roman" pitchFamily="18" charset="0"/>
                <a:cs typeface="Times New Roman" pitchFamily="18" charset="0"/>
              </a:rPr>
              <a:t>Aizenberg</a:t>
            </a:r>
            <a:r>
              <a:rPr lang="es-ES_tradnl" dirty="0">
                <a:latin typeface="Times New Roman" pitchFamily="18" charset="0"/>
                <a:cs typeface="Times New Roman" pitchFamily="18" charset="0"/>
              </a:rPr>
              <a:t>, Edna. "El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Fracasado En La Literatura Latinoamericana: El Caso De Ifigenia, De Teresa De La Parra." </a:t>
            </a:r>
            <a:r>
              <a:rPr lang="en-US" dirty="0">
                <a:latin typeface="Times New Roman" pitchFamily="18" charset="0"/>
                <a:cs typeface="Times New Roman" pitchFamily="18" charset="0"/>
              </a:rPr>
              <a:t>State University of New York, </a:t>
            </a:r>
            <a:r>
              <a:rPr lang="en-US" dirty="0" err="1">
                <a:latin typeface="Times New Roman" pitchFamily="18" charset="0"/>
                <a:cs typeface="Times New Roman" pitchFamily="18" charset="0"/>
              </a:rPr>
              <a:t>n.d.</a:t>
            </a:r>
            <a:r>
              <a:rPr lang="en-US" dirty="0">
                <a:latin typeface="Times New Roman" pitchFamily="18" charset="0"/>
                <a:cs typeface="Times New Roman" pitchFamily="18" charset="0"/>
              </a:rPr>
              <a:t> Web. 3 Mar. 2014. &lt;http%3A%2F%2Frevista-iberoamericana.pitt.edu%2Fojs%2Findex.php%2FIberoamericana%2Farticle%2Fdownload%2F4068%2F4236&gt;.</a:t>
            </a:r>
            <a:endParaRPr lang="es-ES_tradnl" dirty="0">
              <a:latin typeface="Times New Roman" pitchFamily="18" charset="0"/>
              <a:cs typeface="Times New Roman" pitchFamily="18" charset="0"/>
            </a:endParaRPr>
          </a:p>
          <a:p>
            <a:pPr lvl="0"/>
            <a:r>
              <a:rPr lang="es-ES_tradnl" dirty="0" err="1">
                <a:latin typeface="Times New Roman" pitchFamily="18" charset="0"/>
                <a:cs typeface="Times New Roman" pitchFamily="18" charset="0"/>
              </a:rPr>
              <a:t>Bezhanova</a:t>
            </a:r>
            <a:r>
              <a:rPr lang="es-ES_tradnl" dirty="0">
                <a:latin typeface="Times New Roman" pitchFamily="18" charset="0"/>
                <a:cs typeface="Times New Roman" pitchFamily="18" charset="0"/>
              </a:rPr>
              <a:t>, Olga. "La Angustia De Ser Mujer En El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Femenino: Varsavsky, </a:t>
            </a:r>
            <a:r>
              <a:rPr lang="es-ES_tradnl" dirty="0" err="1">
                <a:latin typeface="Times New Roman" pitchFamily="18" charset="0"/>
                <a:cs typeface="Times New Roman" pitchFamily="18" charset="0"/>
              </a:rPr>
              <a:t>Boullosa</a:t>
            </a:r>
            <a:r>
              <a:rPr lang="es-ES_tradnl" dirty="0">
                <a:latin typeface="Times New Roman" pitchFamily="18" charset="0"/>
                <a:cs typeface="Times New Roman" pitchFamily="18" charset="0"/>
              </a:rPr>
              <a:t> Y Grandes." </a:t>
            </a:r>
            <a:r>
              <a:rPr lang="en-US" dirty="0" err="1">
                <a:latin typeface="Times New Roman" pitchFamily="18" charset="0"/>
                <a:cs typeface="Times New Roman" pitchFamily="18" charset="0"/>
              </a:rPr>
              <a:t>Espéculo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Revista</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Estudios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Literarios</a:t>
            </a:r>
            <a:r>
              <a:rPr lang="en-US" dirty="0">
                <a:latin typeface="Times New Roman" pitchFamily="18" charset="0"/>
                <a:cs typeface="Times New Roman" pitchFamily="18" charset="0"/>
              </a:rPr>
              <a:t>, 41.41 (2009): no pagination.</a:t>
            </a:r>
            <a:endParaRPr lang="es-ES_tradnl" dirty="0">
              <a:latin typeface="Times New Roman" pitchFamily="18" charset="0"/>
              <a:cs typeface="Times New Roman" pitchFamily="18" charset="0"/>
            </a:endParaRPr>
          </a:p>
          <a:p>
            <a:pPr lvl="0"/>
            <a:r>
              <a:rPr lang="es-ES_tradnl" dirty="0">
                <a:latin typeface="Times New Roman" pitchFamily="18" charset="0"/>
                <a:cs typeface="Times New Roman" pitchFamily="18" charset="0"/>
              </a:rPr>
              <a:t>Castellanos, Rosario. Rito De Iniciación. Col. Del Valle, México, D.F.: Alfaguara, 1997. </a:t>
            </a:r>
            <a:r>
              <a:rPr lang="en-US" dirty="0">
                <a:latin typeface="Times New Roman" pitchFamily="18" charset="0"/>
                <a:cs typeface="Times New Roman" pitchFamily="18" charset="0"/>
              </a:rPr>
              <a:t>Print.</a:t>
            </a:r>
            <a:endParaRPr lang="es-ES_tradnl" dirty="0">
              <a:latin typeface="Times New Roman" pitchFamily="18" charset="0"/>
              <a:cs typeface="Times New Roman" pitchFamily="18" charset="0"/>
            </a:endParaRPr>
          </a:p>
          <a:p>
            <a:pPr lvl="0"/>
            <a:r>
              <a:rPr lang="es-ES_tradnl" dirty="0" err="1">
                <a:latin typeface="Times New Roman" pitchFamily="18" charset="0"/>
                <a:cs typeface="Times New Roman" pitchFamily="18" charset="0"/>
              </a:rPr>
              <a:t>Dellepiane</a:t>
            </a:r>
            <a:r>
              <a:rPr lang="es-ES_tradnl" dirty="0">
                <a:latin typeface="Times New Roman" pitchFamily="18" charset="0"/>
                <a:cs typeface="Times New Roman" pitchFamily="18" charset="0"/>
              </a:rPr>
              <a:t>, </a:t>
            </a:r>
            <a:r>
              <a:rPr lang="es-ES_tradnl" dirty="0" err="1">
                <a:latin typeface="Times New Roman" pitchFamily="18" charset="0"/>
                <a:cs typeface="Times New Roman" pitchFamily="18" charset="0"/>
              </a:rPr>
              <a:t>Angela</a:t>
            </a:r>
            <a:r>
              <a:rPr lang="es-ES_tradnl" dirty="0">
                <a:latin typeface="Times New Roman" pitchFamily="18" charset="0"/>
                <a:cs typeface="Times New Roman" pitchFamily="18" charset="0"/>
              </a:rPr>
              <a:t>. "Un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Feminista." </a:t>
            </a:r>
            <a:r>
              <a:rPr lang="en-US" dirty="0" err="1">
                <a:latin typeface="Times New Roman" pitchFamily="18" charset="0"/>
                <a:cs typeface="Times New Roman" pitchFamily="18" charset="0"/>
              </a:rPr>
              <a:t>Confluencia</a:t>
            </a:r>
            <a:r>
              <a:rPr lang="en-US" dirty="0">
                <a:latin typeface="Times New Roman" pitchFamily="18" charset="0"/>
                <a:cs typeface="Times New Roman" pitchFamily="18" charset="0"/>
              </a:rPr>
              <a:t>, 17.1 (2001): 130-134.</a:t>
            </a:r>
            <a:endParaRPr lang="es-ES_tradnl" dirty="0">
              <a:latin typeface="Times New Roman" pitchFamily="18" charset="0"/>
              <a:cs typeface="Times New Roman" pitchFamily="18" charset="0"/>
            </a:endParaRPr>
          </a:p>
          <a:p>
            <a:pPr lvl="0"/>
            <a:r>
              <a:rPr lang="es-ES_tradnl" dirty="0">
                <a:latin typeface="Times New Roman" pitchFamily="18" charset="0"/>
                <a:cs typeface="Times New Roman" pitchFamily="18" charset="0"/>
              </a:rPr>
              <a:t>Gallego, Manuel López.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Historias Para Crecer /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a:t>
            </a:r>
            <a:r>
              <a:rPr lang="es-ES_tradnl" dirty="0" err="1">
                <a:latin typeface="Times New Roman" pitchFamily="18" charset="0"/>
                <a:cs typeface="Times New Roman" pitchFamily="18" charset="0"/>
              </a:rPr>
              <a:t>Stories</a:t>
            </a:r>
            <a:r>
              <a:rPr lang="es-ES_tradnl" dirty="0">
                <a:latin typeface="Times New Roman" pitchFamily="18" charset="0"/>
                <a:cs typeface="Times New Roman" pitchFamily="18" charset="0"/>
              </a:rPr>
              <a:t> </a:t>
            </a:r>
            <a:r>
              <a:rPr lang="es-ES_tradnl" dirty="0" err="1">
                <a:latin typeface="Times New Roman" pitchFamily="18" charset="0"/>
                <a:cs typeface="Times New Roman" pitchFamily="18" charset="0"/>
              </a:rPr>
              <a:t>to</a:t>
            </a:r>
            <a:r>
              <a:rPr lang="es-ES_tradnl" dirty="0">
                <a:latin typeface="Times New Roman" pitchFamily="18" charset="0"/>
                <a:cs typeface="Times New Roman" pitchFamily="18" charset="0"/>
              </a:rPr>
              <a:t> </a:t>
            </a:r>
            <a:r>
              <a:rPr lang="es-ES_tradnl" dirty="0" err="1">
                <a:latin typeface="Times New Roman" pitchFamily="18" charset="0"/>
                <a:cs typeface="Times New Roman" pitchFamily="18" charset="0"/>
              </a:rPr>
              <a:t>Grow</a:t>
            </a:r>
            <a:r>
              <a:rPr lang="es-ES_tradnl" dirty="0">
                <a:latin typeface="Times New Roman" pitchFamily="18" charset="0"/>
                <a:cs typeface="Times New Roman" pitchFamily="18" charset="0"/>
              </a:rPr>
              <a:t>." Tejuelo : Didáctica De La Lengua Y La Literatura, 18.1 (2013): 62-75.</a:t>
            </a:r>
          </a:p>
          <a:p>
            <a:pPr lvl="0"/>
            <a:r>
              <a:rPr lang="es-ES_tradnl" dirty="0">
                <a:latin typeface="Times New Roman" pitchFamily="18" charset="0"/>
                <a:cs typeface="Times New Roman" pitchFamily="18" charset="0"/>
              </a:rPr>
              <a:t>Gutiérrez, Gloria Bautista. Voces Femeninas De Hispanoamérica: Antología. Pittsburgh, PA: Univ. of Pittsburgh Pr., 1996. </a:t>
            </a:r>
            <a:r>
              <a:rPr lang="es-ES_tradnl" dirty="0" err="1">
                <a:latin typeface="Times New Roman" pitchFamily="18" charset="0"/>
                <a:cs typeface="Times New Roman" pitchFamily="18" charset="0"/>
              </a:rPr>
              <a:t>Print</a:t>
            </a:r>
            <a:r>
              <a:rPr lang="es-ES_tradnl" dirty="0">
                <a:latin typeface="Times New Roman" pitchFamily="18" charset="0"/>
                <a:cs typeface="Times New Roman" pitchFamily="18" charset="0"/>
              </a:rPr>
              <a:t>.</a:t>
            </a:r>
          </a:p>
          <a:p>
            <a:pPr lvl="0"/>
            <a:r>
              <a:rPr lang="en-US" dirty="0">
                <a:latin typeface="Times New Roman" pitchFamily="18" charset="0"/>
                <a:cs typeface="Times New Roman" pitchFamily="18" charset="0"/>
              </a:rPr>
              <a:t>Hardin, James N. Reflection and Action: Essays on the Bildungsroman. </a:t>
            </a:r>
            <a:r>
              <a:rPr lang="es-ES_tradnl" dirty="0">
                <a:latin typeface="Times New Roman" pitchFamily="18" charset="0"/>
                <a:cs typeface="Times New Roman" pitchFamily="18" charset="0"/>
              </a:rPr>
              <a:t>Columbia, SC: </a:t>
            </a:r>
            <a:r>
              <a:rPr lang="es-ES_tradnl" dirty="0" err="1">
                <a:latin typeface="Times New Roman" pitchFamily="18" charset="0"/>
                <a:cs typeface="Times New Roman" pitchFamily="18" charset="0"/>
              </a:rPr>
              <a:t>University</a:t>
            </a:r>
            <a:r>
              <a:rPr lang="es-ES_tradnl" dirty="0">
                <a:latin typeface="Times New Roman" pitchFamily="18" charset="0"/>
                <a:cs typeface="Times New Roman" pitchFamily="18" charset="0"/>
              </a:rPr>
              <a:t> of South </a:t>
            </a:r>
            <a:r>
              <a:rPr lang="es-ES_tradnl" dirty="0" err="1">
                <a:latin typeface="Times New Roman" pitchFamily="18" charset="0"/>
                <a:cs typeface="Times New Roman" pitchFamily="18" charset="0"/>
              </a:rPr>
              <a:t>Caroina</a:t>
            </a:r>
            <a:r>
              <a:rPr lang="es-ES_tradnl" dirty="0">
                <a:latin typeface="Times New Roman" pitchFamily="18" charset="0"/>
                <a:cs typeface="Times New Roman" pitchFamily="18" charset="0"/>
              </a:rPr>
              <a:t>, 1991. </a:t>
            </a:r>
            <a:r>
              <a:rPr lang="es-ES_tradnl" dirty="0" err="1">
                <a:latin typeface="Times New Roman" pitchFamily="18" charset="0"/>
                <a:cs typeface="Times New Roman" pitchFamily="18" charset="0"/>
              </a:rPr>
              <a:t>Print</a:t>
            </a:r>
            <a:r>
              <a:rPr lang="es-ES_tradnl" dirty="0">
                <a:latin typeface="Times New Roman" pitchFamily="18" charset="0"/>
                <a:cs typeface="Times New Roman" pitchFamily="18" charset="0"/>
              </a:rPr>
              <a:t>.</a:t>
            </a:r>
          </a:p>
          <a:p>
            <a:pPr lvl="0"/>
            <a:r>
              <a:rPr lang="en-US" dirty="0" err="1">
                <a:latin typeface="Times New Roman" pitchFamily="18" charset="0"/>
                <a:cs typeface="Times New Roman" pitchFamily="18" charset="0"/>
              </a:rPr>
              <a:t>López</a:t>
            </a:r>
            <a:r>
              <a:rPr lang="en-US" dirty="0">
                <a:latin typeface="Times New Roman" pitchFamily="18" charset="0"/>
                <a:cs typeface="Times New Roman" pitchFamily="18" charset="0"/>
              </a:rPr>
              <a:t>, Irma, Anthony </a:t>
            </a:r>
            <a:r>
              <a:rPr lang="en-US" dirty="0" err="1">
                <a:latin typeface="Times New Roman" pitchFamily="18" charset="0"/>
                <a:cs typeface="Times New Roman" pitchFamily="18" charset="0"/>
              </a:rPr>
              <a:t>Spanos</a:t>
            </a:r>
            <a:r>
              <a:rPr lang="en-US" dirty="0">
                <a:latin typeface="Times New Roman" pitchFamily="18" charset="0"/>
                <a:cs typeface="Times New Roman" pitchFamily="18" charset="0"/>
              </a:rPr>
              <a:t>, and Tony </a:t>
            </a:r>
            <a:r>
              <a:rPr lang="en-US" dirty="0" err="1">
                <a:latin typeface="Times New Roman" pitchFamily="18" charset="0"/>
                <a:cs typeface="Times New Roman" pitchFamily="18" charset="0"/>
              </a:rPr>
              <a:t>Spanos</a:t>
            </a:r>
            <a:r>
              <a:rPr lang="en-US" dirty="0">
                <a:latin typeface="Times New Roman" pitchFamily="18" charset="0"/>
                <a:cs typeface="Times New Roman" pitchFamily="18" charset="0"/>
              </a:rPr>
              <a:t>. </a:t>
            </a:r>
            <a:r>
              <a:rPr lang="es-ES_tradnl" dirty="0">
                <a:latin typeface="Times New Roman" pitchFamily="18" charset="0"/>
                <a:cs typeface="Times New Roman" pitchFamily="18" charset="0"/>
              </a:rPr>
              <a:t>"Antonia Y Demasiado Amor': El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Su Estrategia Y Definición En La Experiencia Mexicana Femenina." Confluencia, 13.1 (1997): 120-130.</a:t>
            </a:r>
          </a:p>
          <a:p>
            <a:pPr lvl="0"/>
            <a:r>
              <a:rPr lang="es-ES_tradnl" dirty="0" err="1">
                <a:latin typeface="Times New Roman" pitchFamily="18" charset="0"/>
                <a:cs typeface="Times New Roman" pitchFamily="18" charset="0"/>
              </a:rPr>
              <a:t>Lutes</a:t>
            </a:r>
            <a:r>
              <a:rPr lang="es-ES_tradnl" dirty="0">
                <a:latin typeface="Times New Roman" pitchFamily="18" charset="0"/>
                <a:cs typeface="Times New Roman" pitchFamily="18" charset="0"/>
              </a:rPr>
              <a:t>, </a:t>
            </a:r>
            <a:r>
              <a:rPr lang="es-ES_tradnl" dirty="0" err="1">
                <a:latin typeface="Times New Roman" pitchFamily="18" charset="0"/>
                <a:cs typeface="Times New Roman" pitchFamily="18" charset="0"/>
              </a:rPr>
              <a:t>Leasa</a:t>
            </a:r>
            <a:r>
              <a:rPr lang="es-ES_tradnl" dirty="0">
                <a:latin typeface="Times New Roman" pitchFamily="18" charset="0"/>
                <a:cs typeface="Times New Roman" pitchFamily="18" charset="0"/>
              </a:rPr>
              <a:t> Y. Allende, Buitrago, </a:t>
            </a:r>
            <a:r>
              <a:rPr lang="es-ES_tradnl" dirty="0" err="1">
                <a:latin typeface="Times New Roman" pitchFamily="18" charset="0"/>
                <a:cs typeface="Times New Roman" pitchFamily="18" charset="0"/>
              </a:rPr>
              <a:t>Luiselli</a:t>
            </a:r>
            <a:r>
              <a:rPr lang="es-ES_tradnl" dirty="0">
                <a:latin typeface="Times New Roman" pitchFamily="18" charset="0"/>
                <a:cs typeface="Times New Roman" pitchFamily="18" charset="0"/>
              </a:rPr>
              <a:t>: Aproximaciones Teóricas Al Concepto Del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Femenino. New York: P. </a:t>
            </a:r>
            <a:r>
              <a:rPr lang="es-ES_tradnl" dirty="0" err="1">
                <a:latin typeface="Times New Roman" pitchFamily="18" charset="0"/>
                <a:cs typeface="Times New Roman" pitchFamily="18" charset="0"/>
              </a:rPr>
              <a:t>Lang</a:t>
            </a:r>
            <a:r>
              <a:rPr lang="es-ES_tradnl" dirty="0">
                <a:latin typeface="Times New Roman" pitchFamily="18" charset="0"/>
                <a:cs typeface="Times New Roman" pitchFamily="18" charset="0"/>
              </a:rPr>
              <a:t>, 2000. </a:t>
            </a:r>
            <a:r>
              <a:rPr lang="es-ES_tradnl" dirty="0" err="1">
                <a:latin typeface="Times New Roman" pitchFamily="18" charset="0"/>
                <a:cs typeface="Times New Roman" pitchFamily="18" charset="0"/>
              </a:rPr>
              <a:t>Print</a:t>
            </a:r>
            <a:r>
              <a:rPr lang="es-ES_tradnl" dirty="0">
                <a:latin typeface="Times New Roman" pitchFamily="18" charset="0"/>
                <a:cs typeface="Times New Roman" pitchFamily="18" charset="0"/>
              </a:rPr>
              <a:t>.</a:t>
            </a:r>
          </a:p>
          <a:p>
            <a:pPr lvl="0"/>
            <a:r>
              <a:rPr lang="es-ES_tradnl" dirty="0" err="1">
                <a:latin typeface="Times New Roman" pitchFamily="18" charset="0"/>
                <a:cs typeface="Times New Roman" pitchFamily="18" charset="0"/>
              </a:rPr>
              <a:t>Poniatowska</a:t>
            </a:r>
            <a:r>
              <a:rPr lang="es-ES_tradnl" dirty="0">
                <a:latin typeface="Times New Roman" pitchFamily="18" charset="0"/>
                <a:cs typeface="Times New Roman" pitchFamily="18" charset="0"/>
              </a:rPr>
              <a:t>, Elena. Hasta No Verte, Jesús Mío. México: Ediciones Era, 1969. </a:t>
            </a:r>
            <a:r>
              <a:rPr lang="es-ES_tradnl" dirty="0" err="1">
                <a:latin typeface="Times New Roman" pitchFamily="18" charset="0"/>
                <a:cs typeface="Times New Roman" pitchFamily="18" charset="0"/>
              </a:rPr>
              <a:t>Print</a:t>
            </a:r>
            <a:r>
              <a:rPr lang="es-ES_tradnl" dirty="0">
                <a:latin typeface="Times New Roman" pitchFamily="18" charset="0"/>
                <a:cs typeface="Times New Roman" pitchFamily="18" charset="0"/>
              </a:rPr>
              <a:t>.</a:t>
            </a:r>
          </a:p>
          <a:p>
            <a:pPr lvl="0"/>
            <a:r>
              <a:rPr lang="es-ES_tradnl" dirty="0">
                <a:latin typeface="Times New Roman" pitchFamily="18" charset="0"/>
                <a:cs typeface="Times New Roman" pitchFamily="18" charset="0"/>
              </a:rPr>
              <a:t>Vadillo </a:t>
            </a:r>
            <a:r>
              <a:rPr lang="es-ES_tradnl" dirty="0" err="1">
                <a:latin typeface="Times New Roman" pitchFamily="18" charset="0"/>
                <a:cs typeface="Times New Roman" pitchFamily="18" charset="0"/>
              </a:rPr>
              <a:t>Buenfil</a:t>
            </a:r>
            <a:r>
              <a:rPr lang="es-ES_tradnl" dirty="0">
                <a:latin typeface="Times New Roman" pitchFamily="18" charset="0"/>
                <a:cs typeface="Times New Roman" pitchFamily="18" charset="0"/>
              </a:rPr>
              <a:t>, Carlos. "A La Busca De Un Lugar En El Mundo: Los Abel, Primer </a:t>
            </a:r>
            <a:r>
              <a:rPr lang="es-ES_tradnl" dirty="0" err="1">
                <a:latin typeface="Times New Roman" pitchFamily="18" charset="0"/>
                <a:cs typeface="Times New Roman" pitchFamily="18" charset="0"/>
              </a:rPr>
              <a:t>Bildungsroman</a:t>
            </a:r>
            <a:r>
              <a:rPr lang="es-ES_tradnl" dirty="0">
                <a:latin typeface="Times New Roman" pitchFamily="18" charset="0"/>
                <a:cs typeface="Times New Roman" pitchFamily="18" charset="0"/>
              </a:rPr>
              <a:t> De Ana María Matute." Confluencia: Revista Hispánica De Cultura Y Literatura, 28.2 (2013): 149-162.</a:t>
            </a:r>
          </a:p>
          <a:p>
            <a:pPr lvl="0"/>
            <a:r>
              <a:rPr lang="en-US" dirty="0">
                <a:latin typeface="Times New Roman" pitchFamily="18" charset="0"/>
                <a:cs typeface="Times New Roman" pitchFamily="18" charset="0"/>
              </a:rPr>
              <a:t>"Bildungsroman." Merriam-Webster. Merriam-Webster, </a:t>
            </a:r>
            <a:r>
              <a:rPr lang="en-US" dirty="0" err="1">
                <a:latin typeface="Times New Roman" pitchFamily="18" charset="0"/>
                <a:cs typeface="Times New Roman" pitchFamily="18" charset="0"/>
              </a:rPr>
              <a:t>n.d.</a:t>
            </a:r>
            <a:r>
              <a:rPr lang="en-US" dirty="0">
                <a:latin typeface="Times New Roman" pitchFamily="18" charset="0"/>
                <a:cs typeface="Times New Roman" pitchFamily="18" charset="0"/>
              </a:rPr>
              <a:t> Web. 08 Apr. 2014. </a:t>
            </a:r>
            <a:r>
              <a:rPr lang="es-ES_tradnl" dirty="0">
                <a:latin typeface="Times New Roman" pitchFamily="18" charset="0"/>
                <a:cs typeface="Times New Roman" pitchFamily="18" charset="0"/>
              </a:rPr>
              <a:t>&lt;http://www.merriam-webster.com/dictionary/bildungsroman&gt;.</a:t>
            </a:r>
          </a:p>
          <a:p>
            <a:endParaRPr lang="es-ES_tradnl" dirty="0"/>
          </a:p>
        </p:txBody>
      </p:sp>
    </p:spTree>
    <p:extLst>
      <p:ext uri="{BB962C8B-B14F-4D97-AF65-F5344CB8AC3E}">
        <p14:creationId xmlns:p14="http://schemas.microsoft.com/office/powerpoint/2010/main" val="219362965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7772401" cy="2309127"/>
          </a:xfrm>
        </p:spPr>
        <p:txBody>
          <a:bodyPr/>
          <a:lstStyle/>
          <a:p>
            <a:r>
              <a:rPr lang="en-US" sz="4000" dirty="0" err="1" smtClean="0"/>
              <a:t>Muchas</a:t>
            </a:r>
            <a:r>
              <a:rPr lang="en-US" sz="4000" dirty="0" smtClean="0"/>
              <a:t> gracias </a:t>
            </a:r>
            <a:r>
              <a:rPr lang="en-US" sz="4000" dirty="0" err="1" smtClean="0"/>
              <a:t>por</a:t>
            </a:r>
            <a:r>
              <a:rPr lang="en-US" sz="4000" dirty="0" smtClean="0"/>
              <a:t> </a:t>
            </a:r>
            <a:r>
              <a:rPr lang="en-US" sz="4000" dirty="0" err="1" smtClean="0"/>
              <a:t>su</a:t>
            </a:r>
            <a:r>
              <a:rPr lang="en-US" sz="4000" dirty="0" smtClean="0"/>
              <a:t> </a:t>
            </a:r>
            <a:r>
              <a:rPr lang="en-US" sz="4000" dirty="0" err="1" smtClean="0"/>
              <a:t>atencion</a:t>
            </a:r>
            <a:endParaRPr lang="es-ES_tradnl" sz="4000" dirty="0"/>
          </a:p>
        </p:txBody>
      </p:sp>
      <p:sp>
        <p:nvSpPr>
          <p:cNvPr id="3" name="Text Placeholder 2"/>
          <p:cNvSpPr>
            <a:spLocks noGrp="1"/>
          </p:cNvSpPr>
          <p:nvPr>
            <p:ph type="body" idx="1"/>
          </p:nvPr>
        </p:nvSpPr>
        <p:spPr/>
        <p:txBody>
          <a:bodyPr/>
          <a:lstStyle/>
          <a:p>
            <a:endParaRPr lang="es-ES_tradnl" dirty="0"/>
          </a:p>
        </p:txBody>
      </p:sp>
    </p:spTree>
    <p:extLst>
      <p:ext uri="{BB962C8B-B14F-4D97-AF65-F5344CB8AC3E}">
        <p14:creationId xmlns:p14="http://schemas.microsoft.com/office/powerpoint/2010/main" val="207393795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xfrm>
            <a:off x="457200" y="274638"/>
            <a:ext cx="7620000" cy="1143001"/>
          </a:xfrm>
          <a:prstGeom prst="rect">
            <a:avLst/>
          </a:prstGeom>
        </p:spPr>
        <p:txBody>
          <a:bodyPr lIns="0" tIns="0" rIns="0" bIns="0">
            <a:normAutofit/>
          </a:bodyPr>
          <a:lstStyle/>
          <a:p>
            <a:pPr lvl="0">
              <a:defRPr sz="1800" spc="0">
                <a:solidFill>
                  <a:srgbClr val="000000"/>
                </a:solidFill>
              </a:defRPr>
            </a:pPr>
            <a:r>
              <a:rPr lang="en-US" sz="4600" spc="-100" dirty="0" err="1" smtClean="0">
                <a:solidFill>
                  <a:srgbClr val="D2533C"/>
                </a:solidFill>
              </a:rPr>
              <a:t>Abstracto</a:t>
            </a:r>
            <a:endParaRPr sz="4600" spc="-100" dirty="0">
              <a:solidFill>
                <a:srgbClr val="D2533C"/>
              </a:solidFill>
            </a:endParaRPr>
          </a:p>
        </p:txBody>
      </p:sp>
      <p:sp>
        <p:nvSpPr>
          <p:cNvPr id="55" name="Shape 55"/>
          <p:cNvSpPr>
            <a:spLocks noGrp="1"/>
          </p:cNvSpPr>
          <p:nvPr>
            <p:ph type="body" idx="1"/>
          </p:nvPr>
        </p:nvSpPr>
        <p:spPr>
          <a:xfrm>
            <a:off x="457200" y="1600200"/>
            <a:ext cx="7620000" cy="4800600"/>
          </a:xfrm>
          <a:prstGeom prst="rect">
            <a:avLst/>
          </a:prstGeom>
        </p:spPr>
        <p:txBody>
          <a:bodyPr>
            <a:normAutofit/>
          </a:bodyPr>
          <a:lstStyle/>
          <a:p>
            <a:pPr marL="114300" lvl="0" indent="0">
              <a:buNone/>
              <a:defRPr sz="1800">
                <a:solidFill>
                  <a:srgbClr val="000000"/>
                </a:solidFill>
              </a:defRPr>
            </a:pPr>
            <a:r>
              <a:rPr lang="es-ES_tradnl" sz="1800" dirty="0" smtClean="0">
                <a:solidFill>
                  <a:schemeClr val="bg2">
                    <a:lumMod val="75000"/>
                  </a:schemeClr>
                </a:solidFill>
                <a:latin typeface="Times New Roman" pitchFamily="18" charset="0"/>
                <a:cs typeface="Times New Roman" pitchFamily="18" charset="0"/>
              </a:rPr>
              <a:t>El </a:t>
            </a:r>
            <a:r>
              <a:rPr lang="es-ES_tradnl" sz="1800" dirty="0">
                <a:solidFill>
                  <a:schemeClr val="bg2">
                    <a:lumMod val="75000"/>
                  </a:schemeClr>
                </a:solidFill>
                <a:latin typeface="Times New Roman" pitchFamily="18" charset="0"/>
                <a:cs typeface="Times New Roman" pitchFamily="18" charset="0"/>
              </a:rPr>
              <a:t>propósito de este ensayo es definir tanto como identificar el </a:t>
            </a:r>
            <a:r>
              <a:rPr lang="es-ES_tradnl" sz="1800" i="1" dirty="0" err="1">
                <a:solidFill>
                  <a:schemeClr val="bg2">
                    <a:lumMod val="75000"/>
                  </a:schemeClr>
                </a:solidFill>
                <a:latin typeface="Times New Roman" pitchFamily="18" charset="0"/>
                <a:cs typeface="Times New Roman" pitchFamily="18" charset="0"/>
              </a:rPr>
              <a:t>Bildungsroman</a:t>
            </a:r>
            <a:r>
              <a:rPr lang="es-ES_tradnl" sz="1800" dirty="0" err="1">
                <a:solidFill>
                  <a:schemeClr val="bg2">
                    <a:lumMod val="75000"/>
                  </a:schemeClr>
                </a:solidFill>
                <a:latin typeface="Times New Roman" pitchFamily="18" charset="0"/>
                <a:cs typeface="Times New Roman" pitchFamily="18" charset="0"/>
              </a:rPr>
              <a:t>femenino</a:t>
            </a:r>
            <a:r>
              <a:rPr lang="es-ES_tradnl" sz="1800" dirty="0">
                <a:solidFill>
                  <a:schemeClr val="bg2">
                    <a:lumMod val="75000"/>
                  </a:schemeClr>
                </a:solidFill>
                <a:latin typeface="Times New Roman" pitchFamily="18" charset="0"/>
                <a:cs typeface="Times New Roman" pitchFamily="18" charset="0"/>
              </a:rPr>
              <a:t> en México.  Para ello, examino el desarrollo de este género literario,  y comento las teorías y tendencias literarias que se asocian con él.  Después de mi explicación de esta especia de narrativa comento y hago un análisis de </a:t>
            </a:r>
            <a:r>
              <a:rPr lang="es-ES_tradnl" sz="1800" dirty="0" err="1">
                <a:solidFill>
                  <a:schemeClr val="bg2">
                    <a:lumMod val="75000"/>
                  </a:schemeClr>
                </a:solidFill>
                <a:latin typeface="Times New Roman" pitchFamily="18" charset="0"/>
                <a:cs typeface="Times New Roman" pitchFamily="18" charset="0"/>
              </a:rPr>
              <a:t>dos</a:t>
            </a:r>
            <a:r>
              <a:rPr lang="es-ES_tradnl" sz="1800" i="1" dirty="0" err="1">
                <a:solidFill>
                  <a:schemeClr val="bg2">
                    <a:lumMod val="75000"/>
                  </a:schemeClr>
                </a:solidFill>
                <a:latin typeface="Times New Roman" pitchFamily="18" charset="0"/>
                <a:cs typeface="Times New Roman" pitchFamily="18" charset="0"/>
              </a:rPr>
              <a:t>bildungsróman</a:t>
            </a:r>
            <a:r>
              <a:rPr lang="es-ES_tradnl" sz="1800" dirty="0">
                <a:solidFill>
                  <a:schemeClr val="bg2">
                    <a:lumMod val="75000"/>
                  </a:schemeClr>
                </a:solidFill>
                <a:latin typeface="Times New Roman" pitchFamily="18" charset="0"/>
                <a:cs typeface="Times New Roman" pitchFamily="18" charset="0"/>
              </a:rPr>
              <a:t> </a:t>
            </a:r>
            <a:r>
              <a:rPr lang="es-ES_tradnl" sz="1800" dirty="0" err="1">
                <a:solidFill>
                  <a:schemeClr val="bg2">
                    <a:lumMod val="75000"/>
                  </a:schemeClr>
                </a:solidFill>
                <a:latin typeface="Times New Roman" pitchFamily="18" charset="0"/>
                <a:cs typeface="Times New Roman" pitchFamily="18" charset="0"/>
              </a:rPr>
              <a:t>femininos</a:t>
            </a:r>
            <a:r>
              <a:rPr lang="es-ES_tradnl" sz="1800" dirty="0">
                <a:solidFill>
                  <a:schemeClr val="bg2">
                    <a:lumMod val="75000"/>
                  </a:schemeClr>
                </a:solidFill>
                <a:latin typeface="Times New Roman" pitchFamily="18" charset="0"/>
                <a:cs typeface="Times New Roman" pitchFamily="18" charset="0"/>
              </a:rPr>
              <a:t> mexicanos:  </a:t>
            </a:r>
            <a:r>
              <a:rPr lang="es-ES_tradnl" sz="1800" i="1" dirty="0">
                <a:solidFill>
                  <a:schemeClr val="bg2">
                    <a:lumMod val="75000"/>
                  </a:schemeClr>
                </a:solidFill>
                <a:latin typeface="Times New Roman" pitchFamily="18" charset="0"/>
                <a:cs typeface="Times New Roman" pitchFamily="18" charset="0"/>
              </a:rPr>
              <a:t>Rito de iniciación</a:t>
            </a:r>
            <a:r>
              <a:rPr lang="es-ES_tradnl" sz="1800" dirty="0">
                <a:solidFill>
                  <a:schemeClr val="bg2">
                    <a:lumMod val="75000"/>
                  </a:schemeClr>
                </a:solidFill>
                <a:latin typeface="Times New Roman" pitchFamily="18" charset="0"/>
                <a:cs typeface="Times New Roman" pitchFamily="18" charset="0"/>
              </a:rPr>
              <a:t> (1969) de Rosario Castellanos,  y </a:t>
            </a:r>
            <a:r>
              <a:rPr lang="es-ES_tradnl" sz="1800" i="1" dirty="0">
                <a:solidFill>
                  <a:schemeClr val="bg2">
                    <a:lumMod val="75000"/>
                  </a:schemeClr>
                </a:solidFill>
                <a:latin typeface="Times New Roman" pitchFamily="18" charset="0"/>
                <a:cs typeface="Times New Roman" pitchFamily="18" charset="0"/>
              </a:rPr>
              <a:t>Hasta no verte </a:t>
            </a:r>
            <a:r>
              <a:rPr lang="es-ES_tradnl" sz="1800" i="1" dirty="0" err="1">
                <a:solidFill>
                  <a:schemeClr val="bg2">
                    <a:lumMod val="75000"/>
                  </a:schemeClr>
                </a:solidFill>
                <a:latin typeface="Times New Roman" pitchFamily="18" charset="0"/>
                <a:cs typeface="Times New Roman" pitchFamily="18" charset="0"/>
              </a:rPr>
              <a:t>Jesus</a:t>
            </a:r>
            <a:r>
              <a:rPr lang="es-ES_tradnl" sz="1800" i="1" dirty="0">
                <a:solidFill>
                  <a:schemeClr val="bg2">
                    <a:lumMod val="75000"/>
                  </a:schemeClr>
                </a:solidFill>
                <a:latin typeface="Times New Roman" pitchFamily="18" charset="0"/>
                <a:cs typeface="Times New Roman" pitchFamily="18" charset="0"/>
              </a:rPr>
              <a:t> </a:t>
            </a:r>
            <a:r>
              <a:rPr lang="es-ES_tradnl" sz="1800" i="1" dirty="0" err="1">
                <a:solidFill>
                  <a:schemeClr val="bg2">
                    <a:lumMod val="75000"/>
                  </a:schemeClr>
                </a:solidFill>
                <a:latin typeface="Times New Roman" pitchFamily="18" charset="0"/>
                <a:cs typeface="Times New Roman" pitchFamily="18" charset="0"/>
              </a:rPr>
              <a:t>mio</a:t>
            </a:r>
            <a:r>
              <a:rPr lang="es-ES_tradnl" sz="1800" dirty="0">
                <a:solidFill>
                  <a:schemeClr val="bg2">
                    <a:lumMod val="75000"/>
                  </a:schemeClr>
                </a:solidFill>
                <a:latin typeface="Times New Roman" pitchFamily="18" charset="0"/>
                <a:cs typeface="Times New Roman" pitchFamily="18" charset="0"/>
              </a:rPr>
              <a:t> (1969) de  Elena </a:t>
            </a:r>
            <a:r>
              <a:rPr lang="es-ES_tradnl" sz="1800" dirty="0" err="1">
                <a:solidFill>
                  <a:schemeClr val="bg2">
                    <a:lumMod val="75000"/>
                  </a:schemeClr>
                </a:solidFill>
                <a:latin typeface="Times New Roman" pitchFamily="18" charset="0"/>
                <a:cs typeface="Times New Roman" pitchFamily="18" charset="0"/>
              </a:rPr>
              <a:t>Poniatowska</a:t>
            </a:r>
            <a:r>
              <a:rPr lang="es-ES_tradnl" sz="1800" dirty="0">
                <a:solidFill>
                  <a:schemeClr val="bg2">
                    <a:lumMod val="75000"/>
                  </a:schemeClr>
                </a:solidFill>
                <a:latin typeface="Times New Roman" pitchFamily="18" charset="0"/>
                <a:cs typeface="Times New Roman" pitchFamily="18" charset="0"/>
              </a:rPr>
              <a:t>.  Me enfoco  en los personajes principales de estas novelas, Cecilia Rojas y </a:t>
            </a:r>
            <a:r>
              <a:rPr lang="es-ES_tradnl" sz="1800" dirty="0" err="1">
                <a:solidFill>
                  <a:schemeClr val="bg2">
                    <a:lumMod val="75000"/>
                  </a:schemeClr>
                </a:solidFill>
                <a:latin typeface="Times New Roman" pitchFamily="18" charset="0"/>
                <a:cs typeface="Times New Roman" pitchFamily="18" charset="0"/>
              </a:rPr>
              <a:t>Jesusa</a:t>
            </a:r>
            <a:r>
              <a:rPr lang="es-ES_tradnl" sz="1800" dirty="0">
                <a:solidFill>
                  <a:schemeClr val="bg2">
                    <a:lumMod val="75000"/>
                  </a:schemeClr>
                </a:solidFill>
                <a:latin typeface="Times New Roman" pitchFamily="18" charset="0"/>
                <a:cs typeface="Times New Roman" pitchFamily="18" charset="0"/>
              </a:rPr>
              <a:t> </a:t>
            </a:r>
            <a:r>
              <a:rPr lang="es-ES_tradnl" sz="1800" dirty="0" err="1">
                <a:solidFill>
                  <a:schemeClr val="bg2">
                    <a:lumMod val="75000"/>
                  </a:schemeClr>
                </a:solidFill>
                <a:latin typeface="Times New Roman" pitchFamily="18" charset="0"/>
                <a:cs typeface="Times New Roman" pitchFamily="18" charset="0"/>
              </a:rPr>
              <a:t>Palancares</a:t>
            </a:r>
            <a:r>
              <a:rPr lang="es-ES_tradnl" sz="1800" dirty="0">
                <a:solidFill>
                  <a:schemeClr val="bg2">
                    <a:lumMod val="75000"/>
                  </a:schemeClr>
                </a:solidFill>
                <a:latin typeface="Times New Roman" pitchFamily="18" charset="0"/>
                <a:cs typeface="Times New Roman" pitchFamily="18" charset="0"/>
              </a:rPr>
              <a:t>,  para mostrar las características del </a:t>
            </a:r>
            <a:r>
              <a:rPr lang="es-ES_tradnl" sz="1800" dirty="0" err="1">
                <a:solidFill>
                  <a:schemeClr val="bg2">
                    <a:lumMod val="75000"/>
                  </a:schemeClr>
                </a:solidFill>
                <a:latin typeface="Times New Roman" pitchFamily="18" charset="0"/>
                <a:cs typeface="Times New Roman" pitchFamily="18" charset="0"/>
              </a:rPr>
              <a:t>bildungsróman</a:t>
            </a:r>
            <a:r>
              <a:rPr lang="es-ES_tradnl" sz="1800" dirty="0">
                <a:solidFill>
                  <a:schemeClr val="bg2">
                    <a:lumMod val="75000"/>
                  </a:schemeClr>
                </a:solidFill>
                <a:latin typeface="Times New Roman" pitchFamily="18" charset="0"/>
                <a:cs typeface="Times New Roman" pitchFamily="18" charset="0"/>
              </a:rPr>
              <a:t> en cada novela. De igual manera, hago una comparación y contraste del desarrollo psicológico y la madurez de cada personaje dentro de los estándares del </a:t>
            </a:r>
            <a:r>
              <a:rPr lang="es-ES_tradnl" sz="1800" dirty="0" err="1">
                <a:solidFill>
                  <a:schemeClr val="bg2">
                    <a:lumMod val="75000"/>
                  </a:schemeClr>
                </a:solidFill>
                <a:latin typeface="Times New Roman" pitchFamily="18" charset="0"/>
                <a:cs typeface="Times New Roman" pitchFamily="18" charset="0"/>
              </a:rPr>
              <a:t>Bildungsroman</a:t>
            </a:r>
            <a:r>
              <a:rPr lang="es-ES_tradnl" sz="1800" dirty="0">
                <a:solidFill>
                  <a:schemeClr val="bg2">
                    <a:lumMod val="75000"/>
                  </a:schemeClr>
                </a:solidFill>
                <a:latin typeface="Times New Roman" pitchFamily="18" charset="0"/>
                <a:cs typeface="Times New Roman" pitchFamily="18" charset="0"/>
              </a:rPr>
              <a:t> femenino</a:t>
            </a:r>
            <a:endParaRPr sz="1800" dirty="0">
              <a:solidFill>
                <a:schemeClr val="bg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xfrm>
            <a:off x="457200" y="274638"/>
            <a:ext cx="7620000" cy="1143001"/>
          </a:xfrm>
          <a:prstGeom prst="rect">
            <a:avLst/>
          </a:prstGeom>
        </p:spPr>
        <p:txBody>
          <a:bodyPr lIns="0" tIns="0" rIns="0" bIns="0">
            <a:normAutofit/>
          </a:bodyPr>
          <a:lstStyle/>
          <a:p>
            <a:r>
              <a:rPr lang="es-ES_tradnl" dirty="0" smtClean="0"/>
              <a:t>Agenda </a:t>
            </a:r>
            <a:endParaRPr lang="es-ES_tradnl" dirty="0"/>
          </a:p>
        </p:txBody>
      </p:sp>
      <p:sp>
        <p:nvSpPr>
          <p:cNvPr id="60" name="Shape 60"/>
          <p:cNvSpPr>
            <a:spLocks noGrp="1"/>
          </p:cNvSpPr>
          <p:nvPr>
            <p:ph type="body" idx="1"/>
          </p:nvPr>
        </p:nvSpPr>
        <p:spPr>
          <a:xfrm>
            <a:off x="457200" y="1600200"/>
            <a:ext cx="7620000" cy="4800600"/>
          </a:xfrm>
          <a:prstGeom prst="rect">
            <a:avLst/>
          </a:prstGeom>
        </p:spPr>
        <p:txBody>
          <a:bodyPr>
            <a:normAutofit fontScale="92500" lnSpcReduction="20000"/>
          </a:bodyPr>
          <a:lstStyle/>
          <a:p>
            <a:pPr marL="0" marR="0">
              <a:lnSpc>
                <a:spcPct val="115000"/>
              </a:lnSpc>
              <a:spcBef>
                <a:spcPts val="0"/>
              </a:spcBef>
              <a:spcAft>
                <a:spcPts val="1000"/>
              </a:spcAft>
            </a:pPr>
            <a:r>
              <a:rPr lang="en-US" sz="2000" dirty="0" smtClean="0">
                <a:solidFill>
                  <a:srgbClr val="292934"/>
                </a:solidFill>
                <a:latin typeface="Times New Roman" panose="02020603050405020304" pitchFamily="18" charset="0"/>
                <a:cs typeface="Times New Roman" panose="02020603050405020304" pitchFamily="18" charset="0"/>
              </a:rPr>
              <a:t> </a:t>
            </a:r>
            <a:r>
              <a:rPr lang="es-ES_tradnl" sz="2000" dirty="0">
                <a:solidFill>
                  <a:schemeClr val="bg2">
                    <a:lumMod val="75000"/>
                  </a:schemeClr>
                </a:solidFill>
                <a:latin typeface="Times New Roman" pitchFamily="18" charset="0"/>
                <a:cs typeface="Times New Roman" pitchFamily="18" charset="0"/>
              </a:rPr>
              <a:t>El </a:t>
            </a:r>
            <a:r>
              <a:rPr lang="es-ES_tradnl" sz="2000" dirty="0" err="1" smtClean="0">
                <a:solidFill>
                  <a:schemeClr val="bg2">
                    <a:lumMod val="75000"/>
                  </a:schemeClr>
                </a:solidFill>
                <a:latin typeface="Times New Roman" pitchFamily="18" charset="0"/>
                <a:cs typeface="Times New Roman" pitchFamily="18" charset="0"/>
              </a:rPr>
              <a:t>B</a:t>
            </a:r>
            <a:r>
              <a:rPr lang="es-ES_tradnl" sz="2000" i="1" dirty="0" err="1" smtClean="0">
                <a:solidFill>
                  <a:schemeClr val="bg2">
                    <a:lumMod val="75000"/>
                  </a:schemeClr>
                </a:solidFill>
                <a:latin typeface="Times New Roman" pitchFamily="18" charset="0"/>
                <a:cs typeface="Times New Roman" pitchFamily="18" charset="0"/>
              </a:rPr>
              <a:t>ildungsroman</a:t>
            </a:r>
            <a:endParaRPr lang="es-ES_tradnl" sz="2000" dirty="0">
              <a:solidFill>
                <a:schemeClr val="bg2">
                  <a:lumMod val="75000"/>
                </a:schemeClr>
              </a:solidFill>
              <a:latin typeface="Times New Roman" pitchFamily="18" charset="0"/>
              <a:cs typeface="Times New Roman" pitchFamily="18" charset="0"/>
            </a:endParaRPr>
          </a:p>
          <a:p>
            <a:pPr marL="0" marR="0">
              <a:lnSpc>
                <a:spcPct val="115000"/>
              </a:lnSpc>
              <a:spcBef>
                <a:spcPts val="0"/>
              </a:spcBef>
              <a:spcAft>
                <a:spcPts val="1000"/>
              </a:spcAft>
            </a:pPr>
            <a:r>
              <a:rPr lang="es-ES_tradnl" sz="2000" dirty="0">
                <a:solidFill>
                  <a:schemeClr val="bg2">
                    <a:lumMod val="75000"/>
                  </a:schemeClr>
                </a:solidFill>
                <a:latin typeface="Times New Roman" pitchFamily="18" charset="0"/>
                <a:cs typeface="Times New Roman" pitchFamily="18" charset="0"/>
              </a:rPr>
              <a:t>El </a:t>
            </a:r>
            <a:r>
              <a:rPr lang="es-ES_tradnl" sz="2000" i="1" dirty="0" err="1">
                <a:solidFill>
                  <a:schemeClr val="bg2">
                    <a:lumMod val="75000"/>
                  </a:schemeClr>
                </a:solidFill>
                <a:latin typeface="Times New Roman" pitchFamily="18" charset="0"/>
                <a:cs typeface="Times New Roman" pitchFamily="18" charset="0"/>
              </a:rPr>
              <a:t>Bildunngsroman</a:t>
            </a:r>
            <a:r>
              <a:rPr lang="es-ES_tradnl" sz="2000" dirty="0">
                <a:solidFill>
                  <a:schemeClr val="bg2">
                    <a:lumMod val="75000"/>
                  </a:schemeClr>
                </a:solidFill>
                <a:latin typeface="Times New Roman" pitchFamily="18" charset="0"/>
                <a:cs typeface="Times New Roman" pitchFamily="18" charset="0"/>
              </a:rPr>
              <a:t> femenino</a:t>
            </a:r>
          </a:p>
          <a:p>
            <a:pPr marL="0" marR="0">
              <a:lnSpc>
                <a:spcPct val="115000"/>
              </a:lnSpc>
              <a:spcBef>
                <a:spcPts val="0"/>
              </a:spcBef>
              <a:spcAft>
                <a:spcPts val="1000"/>
              </a:spcAft>
            </a:pPr>
            <a:r>
              <a:rPr lang="es-ES_tradnl" sz="2000" dirty="0">
                <a:solidFill>
                  <a:schemeClr val="bg2">
                    <a:lumMod val="75000"/>
                  </a:schemeClr>
                </a:solidFill>
                <a:latin typeface="Times New Roman" pitchFamily="18" charset="0"/>
                <a:cs typeface="Times New Roman" pitchFamily="18" charset="0"/>
              </a:rPr>
              <a:t>El </a:t>
            </a:r>
            <a:r>
              <a:rPr lang="es-ES_tradnl" sz="2000" i="1" dirty="0" err="1">
                <a:solidFill>
                  <a:schemeClr val="bg2">
                    <a:lumMod val="75000"/>
                  </a:schemeClr>
                </a:solidFill>
                <a:latin typeface="Times New Roman" pitchFamily="18" charset="0"/>
                <a:cs typeface="Times New Roman" pitchFamily="18" charset="0"/>
              </a:rPr>
              <a:t>Bildungsroma</a:t>
            </a:r>
            <a:r>
              <a:rPr lang="es-ES_tradnl" sz="2000" dirty="0" err="1">
                <a:solidFill>
                  <a:schemeClr val="bg2">
                    <a:lumMod val="75000"/>
                  </a:schemeClr>
                </a:solidFill>
                <a:latin typeface="Times New Roman" pitchFamily="18" charset="0"/>
                <a:cs typeface="Times New Roman" pitchFamily="18" charset="0"/>
              </a:rPr>
              <a:t>n</a:t>
            </a:r>
            <a:r>
              <a:rPr lang="es-ES_tradnl" sz="2000" dirty="0">
                <a:solidFill>
                  <a:schemeClr val="bg2">
                    <a:lumMod val="75000"/>
                  </a:schemeClr>
                </a:solidFill>
                <a:latin typeface="Times New Roman" pitchFamily="18" charset="0"/>
                <a:cs typeface="Times New Roman" pitchFamily="18" charset="0"/>
              </a:rPr>
              <a:t> femenino en la literatura </a:t>
            </a:r>
            <a:r>
              <a:rPr lang="es-ES_tradnl" sz="2000" dirty="0" smtClean="0">
                <a:solidFill>
                  <a:schemeClr val="bg2">
                    <a:lumMod val="75000"/>
                  </a:schemeClr>
                </a:solidFill>
                <a:latin typeface="Times New Roman" pitchFamily="18" charset="0"/>
                <a:cs typeface="Times New Roman" pitchFamily="18" charset="0"/>
              </a:rPr>
              <a:t>mexicana</a:t>
            </a:r>
          </a:p>
          <a:p>
            <a:pPr marL="713739" lvl="2">
              <a:lnSpc>
                <a:spcPct val="115000"/>
              </a:lnSpc>
              <a:spcBef>
                <a:spcPts val="0"/>
              </a:spcBef>
              <a:spcAft>
                <a:spcPts val="1000"/>
              </a:spcAft>
            </a:pPr>
            <a:r>
              <a:rPr lang="en-US" sz="1800" dirty="0" smtClean="0">
                <a:solidFill>
                  <a:schemeClr val="bg2">
                    <a:lumMod val="75000"/>
                  </a:schemeClr>
                </a:solidFill>
                <a:latin typeface="Times New Roman" pitchFamily="18" charset="0"/>
                <a:cs typeface="Times New Roman" pitchFamily="18" charset="0"/>
              </a:rPr>
              <a:t>Rosario </a:t>
            </a:r>
            <a:r>
              <a:rPr lang="en-US" sz="1800" dirty="0" err="1" smtClean="0">
                <a:solidFill>
                  <a:schemeClr val="bg2">
                    <a:lumMod val="75000"/>
                  </a:schemeClr>
                </a:solidFill>
                <a:latin typeface="Times New Roman" pitchFamily="18" charset="0"/>
                <a:cs typeface="Times New Roman" pitchFamily="18" charset="0"/>
              </a:rPr>
              <a:t>Castellanos</a:t>
            </a:r>
            <a:r>
              <a:rPr lang="en-US" sz="1800" dirty="0" smtClean="0">
                <a:solidFill>
                  <a:schemeClr val="bg2">
                    <a:lumMod val="75000"/>
                  </a:schemeClr>
                </a:solidFill>
                <a:latin typeface="Times New Roman" pitchFamily="18" charset="0"/>
                <a:cs typeface="Times New Roman" pitchFamily="18" charset="0"/>
              </a:rPr>
              <a:t> &amp; Elena </a:t>
            </a:r>
            <a:r>
              <a:rPr lang="en-US" sz="1800" dirty="0" err="1" smtClean="0">
                <a:solidFill>
                  <a:schemeClr val="bg2">
                    <a:lumMod val="75000"/>
                  </a:schemeClr>
                </a:solidFill>
                <a:latin typeface="Times New Roman" pitchFamily="18" charset="0"/>
                <a:cs typeface="Times New Roman" pitchFamily="18" charset="0"/>
              </a:rPr>
              <a:t>Poniatowska</a:t>
            </a:r>
            <a:endParaRPr lang="es-ES_tradnl" sz="1800" dirty="0">
              <a:solidFill>
                <a:schemeClr val="bg2">
                  <a:lumMod val="75000"/>
                </a:schemeClr>
              </a:solidFill>
              <a:latin typeface="Times New Roman" pitchFamily="18" charset="0"/>
              <a:cs typeface="Times New Roman" pitchFamily="18" charset="0"/>
            </a:endParaRPr>
          </a:p>
          <a:p>
            <a:pPr marL="0" marR="0">
              <a:lnSpc>
                <a:spcPct val="115000"/>
              </a:lnSpc>
              <a:spcBef>
                <a:spcPts val="0"/>
              </a:spcBef>
              <a:spcAft>
                <a:spcPts val="1000"/>
              </a:spcAft>
            </a:pPr>
            <a:r>
              <a:rPr lang="es-ES_tradnl" sz="2000" dirty="0" smtClean="0">
                <a:solidFill>
                  <a:schemeClr val="bg2">
                    <a:lumMod val="75000"/>
                  </a:schemeClr>
                </a:solidFill>
                <a:latin typeface="Times New Roman" pitchFamily="18" charset="0"/>
                <a:cs typeface="Times New Roman" pitchFamily="18" charset="0"/>
              </a:rPr>
              <a:t>Análisis literario Rito de </a:t>
            </a:r>
            <a:r>
              <a:rPr lang="es-ES_tradnl" sz="2000" dirty="0" err="1" smtClean="0">
                <a:solidFill>
                  <a:schemeClr val="bg2">
                    <a:lumMod val="75000"/>
                  </a:schemeClr>
                </a:solidFill>
                <a:latin typeface="Times New Roman" pitchFamily="18" charset="0"/>
                <a:cs typeface="Times New Roman" pitchFamily="18" charset="0"/>
              </a:rPr>
              <a:t>iniciacion</a:t>
            </a:r>
            <a:endParaRPr lang="es-ES_tradnl" sz="2000" dirty="0" smtClean="0">
              <a:solidFill>
                <a:schemeClr val="bg2">
                  <a:lumMod val="75000"/>
                </a:schemeClr>
              </a:solidFill>
              <a:latin typeface="Times New Roman" pitchFamily="18" charset="0"/>
              <a:cs typeface="Times New Roman" pitchFamily="18" charset="0"/>
            </a:endParaRPr>
          </a:p>
          <a:p>
            <a:pPr marL="713739" lvl="2">
              <a:lnSpc>
                <a:spcPct val="115000"/>
              </a:lnSpc>
              <a:spcBef>
                <a:spcPts val="0"/>
              </a:spcBef>
              <a:spcAft>
                <a:spcPts val="1000"/>
              </a:spcAft>
            </a:pPr>
            <a:r>
              <a:rPr lang="es-ES_tradnl" sz="1800" dirty="0" smtClean="0">
                <a:solidFill>
                  <a:schemeClr val="bg2">
                    <a:lumMod val="75000"/>
                  </a:schemeClr>
                </a:solidFill>
                <a:latin typeface="Times New Roman" pitchFamily="18" charset="0"/>
                <a:cs typeface="Times New Roman" pitchFamily="18" charset="0"/>
              </a:rPr>
              <a:t>Argumento</a:t>
            </a:r>
          </a:p>
          <a:p>
            <a:pPr marL="713739" lvl="2">
              <a:lnSpc>
                <a:spcPct val="115000"/>
              </a:lnSpc>
              <a:spcBef>
                <a:spcPts val="0"/>
              </a:spcBef>
              <a:spcAft>
                <a:spcPts val="1000"/>
              </a:spcAft>
            </a:pPr>
            <a:r>
              <a:rPr lang="es-ES_tradnl" sz="1800" dirty="0" smtClean="0">
                <a:solidFill>
                  <a:schemeClr val="bg2">
                    <a:lumMod val="75000"/>
                  </a:schemeClr>
                </a:solidFill>
                <a:latin typeface="Times New Roman" pitchFamily="18" charset="0"/>
                <a:cs typeface="Times New Roman" pitchFamily="18" charset="0"/>
              </a:rPr>
              <a:t>La Cecilia cautiva</a:t>
            </a:r>
          </a:p>
          <a:p>
            <a:pPr marL="713739" lvl="2">
              <a:lnSpc>
                <a:spcPct val="115000"/>
              </a:lnSpc>
              <a:spcBef>
                <a:spcPts val="0"/>
              </a:spcBef>
              <a:spcAft>
                <a:spcPts val="1000"/>
              </a:spcAft>
            </a:pPr>
            <a:r>
              <a:rPr lang="es-ES_tradnl" sz="1800" dirty="0" smtClean="0">
                <a:solidFill>
                  <a:schemeClr val="bg2">
                    <a:lumMod val="75000"/>
                  </a:schemeClr>
                </a:solidFill>
                <a:latin typeface="Times New Roman" pitchFamily="18" charset="0"/>
                <a:cs typeface="Times New Roman" pitchFamily="18" charset="0"/>
              </a:rPr>
              <a:t>El Camino a la libertad de Cecilia</a:t>
            </a:r>
          </a:p>
          <a:p>
            <a:pPr marL="713739" lvl="2">
              <a:lnSpc>
                <a:spcPct val="115000"/>
              </a:lnSpc>
              <a:spcBef>
                <a:spcPts val="0"/>
              </a:spcBef>
              <a:spcAft>
                <a:spcPts val="1000"/>
              </a:spcAft>
            </a:pPr>
            <a:r>
              <a:rPr lang="es-ES_tradnl" sz="1800" dirty="0" smtClean="0">
                <a:solidFill>
                  <a:schemeClr val="bg2">
                    <a:lumMod val="75000"/>
                  </a:schemeClr>
                </a:solidFill>
                <a:latin typeface="Times New Roman" pitchFamily="18" charset="0"/>
                <a:cs typeface="Times New Roman" pitchFamily="18" charset="0"/>
              </a:rPr>
              <a:t>La Cecilia </a:t>
            </a:r>
            <a:r>
              <a:rPr lang="es-ES_tradnl" sz="1800" dirty="0" err="1" smtClean="0">
                <a:solidFill>
                  <a:schemeClr val="bg2">
                    <a:lumMod val="75000"/>
                  </a:schemeClr>
                </a:solidFill>
                <a:latin typeface="Times New Roman" pitchFamily="18" charset="0"/>
                <a:cs typeface="Times New Roman" pitchFamily="18" charset="0"/>
              </a:rPr>
              <a:t>autonoma</a:t>
            </a:r>
            <a:endParaRPr lang="es-ES_tradnl" sz="1800" dirty="0" smtClean="0">
              <a:solidFill>
                <a:schemeClr val="bg2">
                  <a:lumMod val="75000"/>
                </a:schemeClr>
              </a:solidFill>
              <a:latin typeface="Times New Roman" pitchFamily="18" charset="0"/>
              <a:cs typeface="Times New Roman" pitchFamily="18" charset="0"/>
            </a:endParaRPr>
          </a:p>
          <a:p>
            <a:pPr marL="713739" lvl="2">
              <a:lnSpc>
                <a:spcPct val="115000"/>
              </a:lnSpc>
              <a:spcBef>
                <a:spcPts val="0"/>
              </a:spcBef>
              <a:spcAft>
                <a:spcPts val="1000"/>
              </a:spcAft>
            </a:pPr>
            <a:r>
              <a:rPr lang="en-US" sz="1800" dirty="0" smtClean="0">
                <a:solidFill>
                  <a:schemeClr val="bg2">
                    <a:lumMod val="75000"/>
                  </a:schemeClr>
                </a:solidFill>
                <a:latin typeface="Times New Roman" pitchFamily="18" charset="0"/>
                <a:cs typeface="Times New Roman" pitchFamily="18" charset="0"/>
              </a:rPr>
              <a:t>La </a:t>
            </a:r>
            <a:r>
              <a:rPr lang="en-US" sz="1800" dirty="0" err="1" smtClean="0">
                <a:solidFill>
                  <a:schemeClr val="bg2">
                    <a:lumMod val="75000"/>
                  </a:schemeClr>
                </a:solidFill>
                <a:latin typeface="Times New Roman" pitchFamily="18" charset="0"/>
                <a:cs typeface="Times New Roman" pitchFamily="18" charset="0"/>
              </a:rPr>
              <a:t>realizacion</a:t>
            </a:r>
            <a:r>
              <a:rPr lang="en-US" sz="1800" dirty="0" smtClean="0">
                <a:solidFill>
                  <a:schemeClr val="bg2">
                    <a:lumMod val="75000"/>
                  </a:schemeClr>
                </a:solidFill>
                <a:latin typeface="Times New Roman" pitchFamily="18" charset="0"/>
                <a:cs typeface="Times New Roman" pitchFamily="18" charset="0"/>
              </a:rPr>
              <a:t> del </a:t>
            </a:r>
            <a:r>
              <a:rPr lang="en-US" sz="1800" i="1" dirty="0" smtClean="0">
                <a:solidFill>
                  <a:schemeClr val="bg2">
                    <a:lumMod val="75000"/>
                  </a:schemeClr>
                </a:solidFill>
                <a:latin typeface="Times New Roman" pitchFamily="18" charset="0"/>
                <a:cs typeface="Times New Roman" pitchFamily="18" charset="0"/>
              </a:rPr>
              <a:t>Bildungsroman</a:t>
            </a:r>
            <a:r>
              <a:rPr lang="en-US" sz="1800" dirty="0" smtClean="0">
                <a:solidFill>
                  <a:schemeClr val="bg2">
                    <a:lumMod val="75000"/>
                  </a:schemeClr>
                </a:solidFill>
                <a:latin typeface="Times New Roman" pitchFamily="18" charset="0"/>
                <a:cs typeface="Times New Roman" pitchFamily="18" charset="0"/>
              </a:rPr>
              <a:t> </a:t>
            </a:r>
            <a:r>
              <a:rPr lang="en-US" sz="1800" dirty="0" err="1" smtClean="0">
                <a:solidFill>
                  <a:schemeClr val="bg2">
                    <a:lumMod val="75000"/>
                  </a:schemeClr>
                </a:solidFill>
                <a:latin typeface="Times New Roman" pitchFamily="18" charset="0"/>
                <a:cs typeface="Times New Roman" pitchFamily="18" charset="0"/>
              </a:rPr>
              <a:t>femenino</a:t>
            </a:r>
            <a:r>
              <a:rPr lang="en-US" sz="1800" dirty="0" smtClean="0">
                <a:solidFill>
                  <a:schemeClr val="bg2">
                    <a:lumMod val="75000"/>
                  </a:schemeClr>
                </a:solidFill>
                <a:latin typeface="Times New Roman" pitchFamily="18" charset="0"/>
                <a:cs typeface="Times New Roman" pitchFamily="18" charset="0"/>
              </a:rPr>
              <a:t> en Cecilia</a:t>
            </a:r>
            <a:endParaRPr lang="es-ES_tradnl" sz="1800" dirty="0">
              <a:solidFill>
                <a:schemeClr val="bg2">
                  <a:lumMod val="75000"/>
                </a:schemeClr>
              </a:solidFill>
              <a:latin typeface="Times New Roman" pitchFamily="18" charset="0"/>
              <a:cs typeface="Times New Roman" pitchFamily="18" charset="0"/>
            </a:endParaRPr>
          </a:p>
          <a:p>
            <a:pPr marL="0" marR="0">
              <a:lnSpc>
                <a:spcPct val="115000"/>
              </a:lnSpc>
              <a:spcBef>
                <a:spcPts val="0"/>
              </a:spcBef>
              <a:spcAft>
                <a:spcPts val="1000"/>
              </a:spcAft>
            </a:pPr>
            <a:r>
              <a:rPr lang="es-ES_tradnl" sz="2000" dirty="0" smtClean="0">
                <a:solidFill>
                  <a:schemeClr val="bg2">
                    <a:lumMod val="75000"/>
                  </a:schemeClr>
                </a:solidFill>
                <a:latin typeface="Times New Roman" pitchFamily="18" charset="0"/>
                <a:cs typeface="Times New Roman" pitchFamily="18" charset="0"/>
              </a:rPr>
              <a:t>Conclusión</a:t>
            </a:r>
          </a:p>
          <a:p>
            <a:pPr marL="0" marR="0">
              <a:lnSpc>
                <a:spcPct val="115000"/>
              </a:lnSpc>
              <a:spcBef>
                <a:spcPts val="0"/>
              </a:spcBef>
              <a:spcAft>
                <a:spcPts val="1000"/>
              </a:spcAft>
            </a:pPr>
            <a:r>
              <a:rPr lang="en-US" sz="2000" dirty="0" err="1" smtClean="0">
                <a:solidFill>
                  <a:schemeClr val="bg2">
                    <a:lumMod val="75000"/>
                  </a:schemeClr>
                </a:solidFill>
                <a:latin typeface="Times New Roman" pitchFamily="18" charset="0"/>
                <a:cs typeface="Times New Roman" pitchFamily="18" charset="0"/>
              </a:rPr>
              <a:t>Bibliografia</a:t>
            </a:r>
            <a:endParaRPr lang="es-ES_tradnl" sz="2000" dirty="0">
              <a:solidFill>
                <a:schemeClr val="bg2">
                  <a:lumMod val="75000"/>
                </a:schemeClr>
              </a:solidFill>
              <a:latin typeface="Times New Roman" pitchFamily="18" charset="0"/>
              <a:cs typeface="Times New Roman" pitchFamily="18" charset="0"/>
            </a:endParaRPr>
          </a:p>
          <a:p>
            <a:pPr marL="114300" lvl="0" indent="0">
              <a:buNone/>
              <a:defRPr sz="1800">
                <a:solidFill>
                  <a:srgbClr val="000000"/>
                </a:solidFill>
              </a:defRPr>
            </a:pPr>
            <a:endParaRPr sz="1800" dirty="0">
              <a:solidFill>
                <a:schemeClr val="bg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xfrm>
            <a:off x="457200" y="274638"/>
            <a:ext cx="7620000" cy="1143001"/>
          </a:xfrm>
          <a:prstGeom prst="rect">
            <a:avLst/>
          </a:prstGeom>
        </p:spPr>
        <p:txBody>
          <a:bodyPr lIns="0" tIns="0" rIns="0" bIns="0">
            <a:normAutofit/>
          </a:bodyPr>
          <a:lstStyle/>
          <a:p>
            <a:pPr lvl="0">
              <a:defRPr sz="1800" spc="0">
                <a:solidFill>
                  <a:srgbClr val="000000"/>
                </a:solidFill>
              </a:defRPr>
            </a:pPr>
            <a:r>
              <a:rPr lang="en-US" sz="4600" spc="-100" dirty="0" smtClean="0">
                <a:solidFill>
                  <a:srgbClr val="D2533C"/>
                </a:solidFill>
              </a:rPr>
              <a:t>El</a:t>
            </a:r>
            <a:r>
              <a:rPr sz="4600" spc="-100" dirty="0" smtClean="0">
                <a:solidFill>
                  <a:srgbClr val="D2533C"/>
                </a:solidFill>
              </a:rPr>
              <a:t> </a:t>
            </a:r>
            <a:r>
              <a:rPr sz="4600" i="1" spc="-100" dirty="0" smtClean="0">
                <a:solidFill>
                  <a:srgbClr val="D2533C"/>
                </a:solidFill>
              </a:rPr>
              <a:t>Bildungsroman</a:t>
            </a:r>
            <a:r>
              <a:rPr lang="en-US" sz="4600" i="1" spc="-100" dirty="0" smtClean="0">
                <a:solidFill>
                  <a:srgbClr val="D2533C"/>
                </a:solidFill>
              </a:rPr>
              <a:t> </a:t>
            </a:r>
            <a:r>
              <a:rPr lang="en-US" sz="4600" spc="-100" dirty="0" smtClean="0">
                <a:solidFill>
                  <a:srgbClr val="D2533C"/>
                </a:solidFill>
              </a:rPr>
              <a:t> </a:t>
            </a:r>
            <a:endParaRPr sz="4600" i="1" spc="-100" dirty="0">
              <a:solidFill>
                <a:srgbClr val="D2533C"/>
              </a:solidFill>
            </a:endParaRPr>
          </a:p>
        </p:txBody>
      </p:sp>
      <p:sp>
        <p:nvSpPr>
          <p:cNvPr id="63" name="Shape 63"/>
          <p:cNvSpPr>
            <a:spLocks noGrp="1"/>
          </p:cNvSpPr>
          <p:nvPr>
            <p:ph type="body" idx="1"/>
          </p:nvPr>
        </p:nvSpPr>
        <p:spPr>
          <a:xfrm>
            <a:off x="457200" y="1524000"/>
            <a:ext cx="4800600" cy="4908923"/>
          </a:xfrm>
          <a:prstGeom prst="rect">
            <a:avLst/>
          </a:prstGeom>
        </p:spPr>
        <p:txBody>
          <a:bodyPr>
            <a:normAutofit/>
          </a:bodyPr>
          <a:lstStyle/>
          <a:p>
            <a:pPr marL="257175" lvl="0" indent="-171450" defTabSz="685800">
              <a:spcBef>
                <a:spcPts val="300"/>
              </a:spcBef>
              <a:defRPr sz="1800">
                <a:solidFill>
                  <a:srgbClr val="000000"/>
                </a:solidFill>
              </a:defRPr>
            </a:pPr>
            <a:r>
              <a:rPr lang="en-US" sz="2000" dirty="0" smtClean="0">
                <a:solidFill>
                  <a:schemeClr val="bg2">
                    <a:lumMod val="75000"/>
                  </a:schemeClr>
                </a:solidFill>
                <a:latin typeface="Times New Roman" panose="02020603050405020304" pitchFamily="18" charset="0"/>
                <a:cs typeface="Times New Roman" panose="02020603050405020304" pitchFamily="18" charset="0"/>
              </a:rPr>
              <a:t> </a:t>
            </a:r>
            <a:r>
              <a:rPr lang="es-ES_tradnl" sz="2000" dirty="0" smtClean="0">
                <a:solidFill>
                  <a:schemeClr val="bg2">
                    <a:lumMod val="75000"/>
                  </a:schemeClr>
                </a:solidFill>
                <a:latin typeface="Times New Roman" pitchFamily="18" charset="0"/>
                <a:cs typeface="Times New Roman" pitchFamily="18" charset="0"/>
              </a:rPr>
              <a:t>El </a:t>
            </a:r>
            <a:r>
              <a:rPr lang="es-ES_tradnl" sz="2000" dirty="0">
                <a:solidFill>
                  <a:schemeClr val="bg2">
                    <a:lumMod val="75000"/>
                  </a:schemeClr>
                </a:solidFill>
                <a:latin typeface="Times New Roman" pitchFamily="18" charset="0"/>
                <a:cs typeface="Times New Roman" pitchFamily="18" charset="0"/>
              </a:rPr>
              <a:t>concepto origino dentro de la burguesía </a:t>
            </a:r>
            <a:r>
              <a:rPr lang="es-ES_tradnl" sz="2000" dirty="0" smtClean="0">
                <a:solidFill>
                  <a:schemeClr val="bg2">
                    <a:lumMod val="75000"/>
                  </a:schemeClr>
                </a:solidFill>
                <a:latin typeface="Times New Roman" pitchFamily="18" charset="0"/>
                <a:cs typeface="Times New Roman" pitchFamily="18" charset="0"/>
              </a:rPr>
              <a:t>alemana.</a:t>
            </a:r>
            <a:endParaRPr lang="es-ES_tradnl" sz="2000" dirty="0">
              <a:solidFill>
                <a:schemeClr val="bg2">
                  <a:lumMod val="75000"/>
                </a:schemeClr>
              </a:solidFill>
              <a:latin typeface="Times New Roman" pitchFamily="18" charset="0"/>
              <a:cs typeface="Times New Roman" pitchFamily="18" charset="0"/>
            </a:endParaRPr>
          </a:p>
          <a:p>
            <a:r>
              <a:rPr lang="es-ES_tradnl" sz="2000" dirty="0">
                <a:solidFill>
                  <a:schemeClr val="bg2">
                    <a:lumMod val="75000"/>
                  </a:schemeClr>
                </a:solidFill>
                <a:latin typeface="Times New Roman" pitchFamily="18" charset="0"/>
                <a:cs typeface="Times New Roman" pitchFamily="18" charset="0"/>
              </a:rPr>
              <a:t>La palabra proviene de la </a:t>
            </a:r>
            <a:r>
              <a:rPr lang="es-ES_tradnl" sz="2000" dirty="0" smtClean="0">
                <a:solidFill>
                  <a:schemeClr val="bg2">
                    <a:lumMod val="75000"/>
                  </a:schemeClr>
                </a:solidFill>
                <a:latin typeface="Times New Roman" pitchFamily="18" charset="0"/>
                <a:cs typeface="Times New Roman" pitchFamily="18" charset="0"/>
              </a:rPr>
              <a:t>combinación </a:t>
            </a:r>
            <a:r>
              <a:rPr lang="es-ES_tradnl" sz="2000" dirty="0">
                <a:solidFill>
                  <a:schemeClr val="bg2">
                    <a:lumMod val="75000"/>
                  </a:schemeClr>
                </a:solidFill>
                <a:latin typeface="Times New Roman" pitchFamily="18" charset="0"/>
                <a:cs typeface="Times New Roman" pitchFamily="18" charset="0"/>
              </a:rPr>
              <a:t>de </a:t>
            </a:r>
            <a:r>
              <a:rPr lang="es-ES_tradnl" sz="2000" i="1" dirty="0" err="1">
                <a:solidFill>
                  <a:schemeClr val="bg2">
                    <a:lumMod val="75000"/>
                  </a:schemeClr>
                </a:solidFill>
                <a:latin typeface="Times New Roman" pitchFamily="18" charset="0"/>
                <a:cs typeface="Times New Roman" pitchFamily="18" charset="0"/>
              </a:rPr>
              <a:t>bildung</a:t>
            </a:r>
            <a:r>
              <a:rPr lang="es-ES_tradnl" sz="2000" dirty="0">
                <a:solidFill>
                  <a:schemeClr val="bg2">
                    <a:lumMod val="75000"/>
                  </a:schemeClr>
                </a:solidFill>
                <a:latin typeface="Times New Roman" pitchFamily="18" charset="0"/>
                <a:cs typeface="Times New Roman" pitchFamily="18" charset="0"/>
              </a:rPr>
              <a:t> (educación) y </a:t>
            </a:r>
            <a:r>
              <a:rPr lang="es-ES_tradnl" sz="2000" i="1" dirty="0" err="1">
                <a:solidFill>
                  <a:schemeClr val="bg2">
                    <a:lumMod val="75000"/>
                  </a:schemeClr>
                </a:solidFill>
                <a:latin typeface="Times New Roman" pitchFamily="18" charset="0"/>
                <a:cs typeface="Times New Roman" pitchFamily="18" charset="0"/>
              </a:rPr>
              <a:t>roman</a:t>
            </a:r>
            <a:r>
              <a:rPr lang="es-ES_tradnl" sz="2000" i="1" dirty="0">
                <a:solidFill>
                  <a:schemeClr val="bg2">
                    <a:lumMod val="75000"/>
                  </a:schemeClr>
                </a:solidFill>
                <a:latin typeface="Times New Roman" pitchFamily="18" charset="0"/>
                <a:cs typeface="Times New Roman" pitchFamily="18" charset="0"/>
              </a:rPr>
              <a:t> </a:t>
            </a:r>
            <a:r>
              <a:rPr lang="es-ES_tradnl" sz="2000" i="1" dirty="0" smtClean="0">
                <a:solidFill>
                  <a:schemeClr val="bg2">
                    <a:lumMod val="75000"/>
                  </a:schemeClr>
                </a:solidFill>
                <a:latin typeface="Times New Roman" pitchFamily="18" charset="0"/>
                <a:cs typeface="Times New Roman" pitchFamily="18" charset="0"/>
              </a:rPr>
              <a:t>(</a:t>
            </a:r>
            <a:r>
              <a:rPr lang="es-ES_tradnl" sz="2000" dirty="0" smtClean="0">
                <a:solidFill>
                  <a:schemeClr val="bg2">
                    <a:lumMod val="75000"/>
                  </a:schemeClr>
                </a:solidFill>
                <a:latin typeface="Times New Roman" pitchFamily="18" charset="0"/>
                <a:cs typeface="Times New Roman" pitchFamily="18" charset="0"/>
              </a:rPr>
              <a:t>novela)</a:t>
            </a:r>
            <a:endParaRPr lang="es-ES_tradnl" sz="2000" dirty="0">
              <a:solidFill>
                <a:schemeClr val="bg2">
                  <a:lumMod val="75000"/>
                </a:schemeClr>
              </a:solidFill>
              <a:latin typeface="Times New Roman" pitchFamily="18" charset="0"/>
              <a:cs typeface="Times New Roman" pitchFamily="18" charset="0"/>
            </a:endParaRPr>
          </a:p>
          <a:p>
            <a:r>
              <a:rPr lang="es-ES_tradnl" sz="2000" dirty="0" err="1">
                <a:solidFill>
                  <a:schemeClr val="bg2">
                    <a:lumMod val="75000"/>
                  </a:schemeClr>
                </a:solidFill>
                <a:latin typeface="Times New Roman" pitchFamily="18" charset="0"/>
                <a:cs typeface="Times New Roman" pitchFamily="18" charset="0"/>
              </a:rPr>
              <a:t>Whilhem</a:t>
            </a:r>
            <a:r>
              <a:rPr lang="es-ES_tradnl" sz="2000" dirty="0">
                <a:solidFill>
                  <a:schemeClr val="bg2">
                    <a:lumMod val="75000"/>
                  </a:schemeClr>
                </a:solidFill>
                <a:latin typeface="Times New Roman" pitchFamily="18" charset="0"/>
                <a:cs typeface="Times New Roman" pitchFamily="18" charset="0"/>
              </a:rPr>
              <a:t> </a:t>
            </a:r>
            <a:r>
              <a:rPr lang="es-ES_tradnl" sz="2000" dirty="0" err="1">
                <a:solidFill>
                  <a:schemeClr val="bg2">
                    <a:lumMod val="75000"/>
                  </a:schemeClr>
                </a:solidFill>
                <a:latin typeface="Times New Roman" pitchFamily="18" charset="0"/>
                <a:cs typeface="Times New Roman" pitchFamily="18" charset="0"/>
              </a:rPr>
              <a:t>Dilthey</a:t>
            </a:r>
            <a:r>
              <a:rPr lang="es-ES_tradnl" sz="2000" dirty="0">
                <a:solidFill>
                  <a:schemeClr val="bg2">
                    <a:lumMod val="75000"/>
                  </a:schemeClr>
                </a:solidFill>
                <a:latin typeface="Times New Roman" pitchFamily="18" charset="0"/>
                <a:cs typeface="Times New Roman" pitchFamily="18" charset="0"/>
              </a:rPr>
              <a:t> </a:t>
            </a:r>
            <a:r>
              <a:rPr lang="es-ES_tradnl" sz="2000" dirty="0" smtClean="0">
                <a:solidFill>
                  <a:schemeClr val="bg2">
                    <a:lumMod val="75000"/>
                  </a:schemeClr>
                </a:solidFill>
                <a:latin typeface="Times New Roman" pitchFamily="18" charset="0"/>
                <a:cs typeface="Times New Roman" pitchFamily="18" charset="0"/>
              </a:rPr>
              <a:t>(1870): </a:t>
            </a:r>
            <a:r>
              <a:rPr lang="es-ES_tradnl" sz="1800" dirty="0" smtClean="0">
                <a:solidFill>
                  <a:schemeClr val="bg2">
                    <a:lumMod val="75000"/>
                  </a:schemeClr>
                </a:solidFill>
                <a:latin typeface="Times New Roman" pitchFamily="18" charset="0"/>
                <a:cs typeface="Times New Roman" pitchFamily="18" charset="0"/>
              </a:rPr>
              <a:t>“</a:t>
            </a:r>
            <a:r>
              <a:rPr lang="es-ES_tradnl" sz="1800" dirty="0">
                <a:solidFill>
                  <a:schemeClr val="bg2">
                    <a:lumMod val="75000"/>
                  </a:schemeClr>
                </a:solidFill>
                <a:latin typeface="Times New Roman" pitchFamily="18" charset="0"/>
                <a:cs typeface="Times New Roman" pitchFamily="18" charset="0"/>
              </a:rPr>
              <a:t>novelas que enseñan el desarrollo del ser humano en diversas etapas de su vida, forma y época”</a:t>
            </a:r>
          </a:p>
          <a:p>
            <a:endParaRPr lang="es-ES_tradnl" sz="2000" dirty="0">
              <a:solidFill>
                <a:schemeClr val="bg2">
                  <a:lumMod val="75000"/>
                </a:schemeClr>
              </a:solidFill>
              <a:latin typeface="Times New Roman" pitchFamily="18" charset="0"/>
              <a:cs typeface="Times New Roman" pitchFamily="18" charset="0"/>
            </a:endParaRPr>
          </a:p>
          <a:p>
            <a:pPr marL="85725" lvl="0" indent="0" defTabSz="685800">
              <a:spcBef>
                <a:spcPts val="300"/>
              </a:spcBef>
              <a:buNone/>
              <a:defRPr sz="1800">
                <a:solidFill>
                  <a:srgbClr val="000000"/>
                </a:solidFill>
              </a:defRPr>
            </a:pPr>
            <a:endParaRPr sz="1650" dirty="0">
              <a:solidFill>
                <a:srgbClr val="292934"/>
              </a:solidFill>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44" b="30909"/>
          <a:stretch/>
        </p:blipFill>
        <p:spPr bwMode="auto">
          <a:xfrm rot="357368">
            <a:off x="5704537" y="3962400"/>
            <a:ext cx="2168889" cy="2286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xfrm>
            <a:off x="457200" y="274638"/>
            <a:ext cx="7620000" cy="1143001"/>
          </a:xfrm>
          <a:prstGeom prst="rect">
            <a:avLst/>
          </a:prstGeom>
        </p:spPr>
        <p:txBody>
          <a:bodyPr lIns="0" tIns="0" rIns="0" bIns="0">
            <a:normAutofit/>
          </a:bodyPr>
          <a:lstStyle/>
          <a:p>
            <a:pPr lvl="0">
              <a:defRPr sz="1800" spc="0">
                <a:solidFill>
                  <a:srgbClr val="000000"/>
                </a:solidFill>
              </a:defRPr>
            </a:pPr>
            <a:r>
              <a:rPr lang="en-US" sz="4600" spc="-100" dirty="0" smtClean="0">
                <a:solidFill>
                  <a:srgbClr val="D2533C"/>
                </a:solidFill>
                <a:latin typeface="Times New Roman" pitchFamily="18" charset="0"/>
                <a:cs typeface="Times New Roman" pitchFamily="18" charset="0"/>
              </a:rPr>
              <a:t>El </a:t>
            </a:r>
            <a:r>
              <a:rPr sz="4600" i="1" spc="-100" dirty="0" smtClean="0">
                <a:solidFill>
                  <a:srgbClr val="D2533C"/>
                </a:solidFill>
                <a:latin typeface="Times New Roman" pitchFamily="18" charset="0"/>
                <a:cs typeface="Times New Roman" pitchFamily="18" charset="0"/>
              </a:rPr>
              <a:t>Bildungsroman</a:t>
            </a:r>
            <a:r>
              <a:rPr lang="en-US" sz="4600" i="1" spc="-100" dirty="0" smtClean="0">
                <a:solidFill>
                  <a:srgbClr val="D2533C"/>
                </a:solidFill>
                <a:latin typeface="Times New Roman" pitchFamily="18" charset="0"/>
                <a:cs typeface="Times New Roman" pitchFamily="18" charset="0"/>
              </a:rPr>
              <a:t> </a:t>
            </a:r>
            <a:r>
              <a:rPr lang="en-US" sz="4600" spc="-100" dirty="0" err="1" smtClean="0">
                <a:solidFill>
                  <a:srgbClr val="D2533C"/>
                </a:solidFill>
                <a:latin typeface="Times New Roman" pitchFamily="18" charset="0"/>
                <a:cs typeface="Times New Roman" pitchFamily="18" charset="0"/>
              </a:rPr>
              <a:t>femenino</a:t>
            </a:r>
            <a:endParaRPr sz="4600" i="1" spc="-100" dirty="0">
              <a:solidFill>
                <a:srgbClr val="D2533C"/>
              </a:solidFill>
              <a:latin typeface="Times New Roman" pitchFamily="18" charset="0"/>
              <a:cs typeface="Times New Roman" pitchFamily="18" charset="0"/>
            </a:endParaRPr>
          </a:p>
        </p:txBody>
      </p:sp>
      <p:sp>
        <p:nvSpPr>
          <p:cNvPr id="68" name="Shape 68"/>
          <p:cNvSpPr>
            <a:spLocks noGrp="1"/>
          </p:cNvSpPr>
          <p:nvPr>
            <p:ph type="body" idx="1"/>
          </p:nvPr>
        </p:nvSpPr>
        <p:spPr>
          <a:xfrm>
            <a:off x="457200" y="1447800"/>
            <a:ext cx="5562600" cy="4953000"/>
          </a:xfrm>
          <a:prstGeom prst="rect">
            <a:avLst/>
          </a:prstGeom>
        </p:spPr>
        <p:txBody>
          <a:bodyPr>
            <a:normAutofit/>
          </a:bodyPr>
          <a:lstStyle/>
          <a:p>
            <a:pPr marL="0" marR="0" indent="0">
              <a:lnSpc>
                <a:spcPct val="115000"/>
              </a:lnSpc>
              <a:spcBef>
                <a:spcPts val="0"/>
              </a:spcBef>
              <a:spcAft>
                <a:spcPts val="1000"/>
              </a:spcAft>
              <a:buNone/>
            </a:pPr>
            <a:r>
              <a:rPr lang="es-ES_tradnl" sz="1800" dirty="0" smtClean="0">
                <a:solidFill>
                  <a:schemeClr val="bg2">
                    <a:lumMod val="75000"/>
                  </a:schemeClr>
                </a:solidFill>
                <a:latin typeface="Times New Roman" pitchFamily="18" charset="0"/>
                <a:cs typeface="Times New Roman" pitchFamily="18" charset="0"/>
              </a:rPr>
              <a:t>Reconocido </a:t>
            </a:r>
            <a:r>
              <a:rPr lang="es-ES_tradnl" sz="1800" dirty="0">
                <a:solidFill>
                  <a:schemeClr val="bg2">
                    <a:lumMod val="75000"/>
                  </a:schemeClr>
                </a:solidFill>
                <a:latin typeface="Times New Roman" pitchFamily="18" charset="0"/>
                <a:cs typeface="Times New Roman" pitchFamily="18" charset="0"/>
              </a:rPr>
              <a:t>durante los años 70</a:t>
            </a:r>
          </a:p>
          <a:p>
            <a:pPr marL="114300" indent="-342900">
              <a:lnSpc>
                <a:spcPct val="115000"/>
              </a:lnSpc>
              <a:spcBef>
                <a:spcPts val="0"/>
              </a:spcBef>
              <a:spcAft>
                <a:spcPts val="1000"/>
              </a:spcAft>
            </a:pPr>
            <a:r>
              <a:rPr lang="es-ES_tradnl" sz="1800" dirty="0" smtClean="0">
                <a:solidFill>
                  <a:schemeClr val="bg2">
                    <a:lumMod val="75000"/>
                  </a:schemeClr>
                </a:solidFill>
                <a:latin typeface="Times New Roman" pitchFamily="18" charset="0"/>
                <a:cs typeface="Times New Roman" pitchFamily="18" charset="0"/>
              </a:rPr>
              <a:t>Creado </a:t>
            </a:r>
            <a:r>
              <a:rPr lang="es-ES_tradnl" sz="1800" dirty="0">
                <a:solidFill>
                  <a:schemeClr val="bg2">
                    <a:lumMod val="75000"/>
                  </a:schemeClr>
                </a:solidFill>
                <a:latin typeface="Times New Roman" pitchFamily="18" charset="0"/>
                <a:cs typeface="Times New Roman" pitchFamily="18" charset="0"/>
              </a:rPr>
              <a:t>para describir como la mujer con el mundo efímero en el proceso de su desarrollo </a:t>
            </a:r>
            <a:r>
              <a:rPr lang="es-ES_tradnl" sz="1800" dirty="0" smtClean="0">
                <a:solidFill>
                  <a:schemeClr val="bg2">
                    <a:lumMod val="75000"/>
                  </a:schemeClr>
                </a:solidFill>
                <a:latin typeface="Times New Roman" pitchFamily="18" charset="0"/>
                <a:cs typeface="Times New Roman" pitchFamily="18" charset="0"/>
              </a:rPr>
              <a:t>personal.</a:t>
            </a:r>
          </a:p>
          <a:p>
            <a:pPr marL="114300" indent="-342900">
              <a:lnSpc>
                <a:spcPct val="115000"/>
              </a:lnSpc>
              <a:spcBef>
                <a:spcPts val="0"/>
              </a:spcBef>
              <a:spcAft>
                <a:spcPts val="1000"/>
              </a:spcAft>
            </a:pPr>
            <a:r>
              <a:rPr lang="es-ES_tradnl" sz="1800" dirty="0" smtClean="0">
                <a:solidFill>
                  <a:schemeClr val="bg2">
                    <a:lumMod val="75000"/>
                  </a:schemeClr>
                </a:solidFill>
                <a:latin typeface="Times New Roman" pitchFamily="18" charset="0"/>
                <a:cs typeface="Times New Roman" pitchFamily="18" charset="0"/>
              </a:rPr>
              <a:t>Trata </a:t>
            </a:r>
            <a:r>
              <a:rPr lang="es-ES_tradnl" sz="1800" dirty="0">
                <a:solidFill>
                  <a:schemeClr val="bg2">
                    <a:lumMod val="75000"/>
                  </a:schemeClr>
                </a:solidFill>
                <a:latin typeface="Times New Roman" pitchFamily="18" charset="0"/>
                <a:cs typeface="Times New Roman" pitchFamily="18" charset="0"/>
              </a:rPr>
              <a:t>de desafiar los factores de la sociedad que han marginado a la mujer en diversas formas dando el poder para que ellas se rebelen </a:t>
            </a:r>
            <a:r>
              <a:rPr lang="es-ES_tradnl" sz="1800" dirty="0" smtClean="0">
                <a:solidFill>
                  <a:schemeClr val="bg2">
                    <a:lumMod val="75000"/>
                  </a:schemeClr>
                </a:solidFill>
                <a:latin typeface="Times New Roman" pitchFamily="18" charset="0"/>
                <a:cs typeface="Times New Roman" pitchFamily="18" charset="0"/>
              </a:rPr>
              <a:t>y logren </a:t>
            </a:r>
            <a:r>
              <a:rPr lang="es-ES_tradnl" sz="1800" dirty="0">
                <a:solidFill>
                  <a:schemeClr val="bg2">
                    <a:lumMod val="75000"/>
                  </a:schemeClr>
                </a:solidFill>
                <a:latin typeface="Times New Roman" pitchFamily="18" charset="0"/>
                <a:cs typeface="Times New Roman" pitchFamily="18" charset="0"/>
              </a:rPr>
              <a:t>sobrevivir o los </a:t>
            </a:r>
            <a:r>
              <a:rPr lang="es-ES_tradnl" sz="1800" dirty="0" smtClean="0">
                <a:solidFill>
                  <a:schemeClr val="bg2">
                    <a:lumMod val="75000"/>
                  </a:schemeClr>
                </a:solidFill>
                <a:latin typeface="Times New Roman" pitchFamily="18" charset="0"/>
                <a:cs typeface="Times New Roman" pitchFamily="18" charset="0"/>
              </a:rPr>
              <a:t>realicen los cambios </a:t>
            </a:r>
            <a:r>
              <a:rPr lang="es-ES_tradnl" sz="1800" dirty="0" err="1" smtClean="0">
                <a:solidFill>
                  <a:schemeClr val="bg2">
                    <a:lumMod val="75000"/>
                  </a:schemeClr>
                </a:solidFill>
                <a:latin typeface="Times New Roman" pitchFamily="18" charset="0"/>
                <a:cs typeface="Times New Roman" pitchFamily="18" charset="0"/>
              </a:rPr>
              <a:t>necesatios</a:t>
            </a:r>
            <a:r>
              <a:rPr lang="es-ES_tradnl" sz="1800" dirty="0" smtClean="0">
                <a:solidFill>
                  <a:schemeClr val="bg2">
                    <a:lumMod val="75000"/>
                  </a:schemeClr>
                </a:solidFill>
                <a:latin typeface="Times New Roman" pitchFamily="18" charset="0"/>
                <a:cs typeface="Times New Roman" pitchFamily="18" charset="0"/>
              </a:rPr>
              <a:t> </a:t>
            </a:r>
            <a:r>
              <a:rPr lang="es-ES_tradnl" sz="1800" dirty="0">
                <a:solidFill>
                  <a:schemeClr val="bg2">
                    <a:lumMod val="75000"/>
                  </a:schemeClr>
                </a:solidFill>
                <a:latin typeface="Times New Roman" pitchFamily="18" charset="0"/>
                <a:cs typeface="Times New Roman" pitchFamily="18" charset="0"/>
              </a:rPr>
              <a:t>para su propio beneficio</a:t>
            </a:r>
          </a:p>
          <a:p>
            <a:pPr marL="114300" indent="-342900">
              <a:lnSpc>
                <a:spcPct val="115000"/>
              </a:lnSpc>
              <a:spcBef>
                <a:spcPts val="0"/>
              </a:spcBef>
              <a:spcAft>
                <a:spcPts val="1000"/>
              </a:spcAft>
            </a:pPr>
            <a:r>
              <a:rPr lang="es-ES_tradnl" sz="1800" dirty="0">
                <a:solidFill>
                  <a:schemeClr val="bg2">
                    <a:lumMod val="75000"/>
                  </a:schemeClr>
                </a:solidFill>
                <a:latin typeface="Times New Roman" pitchFamily="18" charset="0"/>
                <a:cs typeface="Times New Roman" pitchFamily="18" charset="0"/>
              </a:rPr>
              <a:t>El </a:t>
            </a:r>
            <a:r>
              <a:rPr lang="es-ES_tradnl" sz="1800" dirty="0" smtClean="0">
                <a:solidFill>
                  <a:schemeClr val="bg2">
                    <a:lumMod val="75000"/>
                  </a:schemeClr>
                </a:solidFill>
                <a:latin typeface="Times New Roman" pitchFamily="18" charset="0"/>
                <a:cs typeface="Times New Roman" pitchFamily="18" charset="0"/>
              </a:rPr>
              <a:t>propósito principal del </a:t>
            </a:r>
            <a:r>
              <a:rPr lang="es-ES_tradnl" sz="1800" i="1" dirty="0" err="1" smtClean="0">
                <a:solidFill>
                  <a:schemeClr val="bg2">
                    <a:lumMod val="75000"/>
                  </a:schemeClr>
                </a:solidFill>
                <a:latin typeface="Times New Roman" pitchFamily="18" charset="0"/>
                <a:cs typeface="Times New Roman" pitchFamily="18" charset="0"/>
              </a:rPr>
              <a:t>Bildungsroman</a:t>
            </a:r>
            <a:r>
              <a:rPr lang="es-ES_tradnl" sz="1800" dirty="0" smtClean="0">
                <a:solidFill>
                  <a:schemeClr val="bg2">
                    <a:lumMod val="75000"/>
                  </a:schemeClr>
                </a:solidFill>
                <a:latin typeface="Times New Roman" pitchFamily="18" charset="0"/>
                <a:cs typeface="Times New Roman" pitchFamily="18" charset="0"/>
              </a:rPr>
              <a:t> femenino se </a:t>
            </a:r>
            <a:r>
              <a:rPr lang="es-ES_tradnl" sz="1800" dirty="0">
                <a:solidFill>
                  <a:schemeClr val="bg2">
                    <a:lumMod val="75000"/>
                  </a:schemeClr>
                </a:solidFill>
                <a:latin typeface="Times New Roman" pitchFamily="18" charset="0"/>
                <a:cs typeface="Times New Roman" pitchFamily="18" charset="0"/>
              </a:rPr>
              <a:t>enfoca en brindarle </a:t>
            </a:r>
            <a:r>
              <a:rPr lang="es-ES_tradnl" sz="1800" dirty="0" smtClean="0">
                <a:solidFill>
                  <a:schemeClr val="bg2">
                    <a:lumMod val="75000"/>
                  </a:schemeClr>
                </a:solidFill>
                <a:latin typeface="Times New Roman" pitchFamily="18" charset="0"/>
                <a:cs typeface="Times New Roman" pitchFamily="18" charset="0"/>
              </a:rPr>
              <a:t>a la protagonista </a:t>
            </a:r>
            <a:r>
              <a:rPr lang="es-ES_tradnl" sz="1800" dirty="0">
                <a:solidFill>
                  <a:schemeClr val="bg2">
                    <a:lumMod val="75000"/>
                  </a:schemeClr>
                </a:solidFill>
                <a:latin typeface="Times New Roman" pitchFamily="18" charset="0"/>
                <a:cs typeface="Times New Roman" pitchFamily="18" charset="0"/>
              </a:rPr>
              <a:t>su autonomía e independencia </a:t>
            </a:r>
            <a:r>
              <a:rPr lang="es-ES_tradnl" sz="1800" dirty="0" smtClean="0">
                <a:solidFill>
                  <a:schemeClr val="bg2">
                    <a:lumMod val="75000"/>
                  </a:schemeClr>
                </a:solidFill>
                <a:latin typeface="Times New Roman" pitchFamily="18" charset="0"/>
                <a:cs typeface="Times New Roman" pitchFamily="18" charset="0"/>
              </a:rPr>
              <a:t>dentro de la sociedad</a:t>
            </a:r>
            <a:endParaRPr lang="es-ES_tradnl" sz="1800" dirty="0">
              <a:solidFill>
                <a:schemeClr val="bg2">
                  <a:lumMod val="75000"/>
                </a:schemeClr>
              </a:solidFill>
              <a:latin typeface="Times New Roman" pitchFamily="18" charset="0"/>
              <a:cs typeface="Times New Roman" pitchFamily="18" charset="0"/>
            </a:endParaRPr>
          </a:p>
          <a:p>
            <a:pPr lvl="0">
              <a:defRPr sz="1800">
                <a:solidFill>
                  <a:srgbClr val="000000"/>
                </a:solidFill>
              </a:defRPr>
            </a:pPr>
            <a:endParaRPr sz="2000" dirty="0">
              <a:solidFill>
                <a:srgbClr val="292934"/>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963" r="14054"/>
          <a:stretch/>
        </p:blipFill>
        <p:spPr bwMode="auto">
          <a:xfrm rot="626998">
            <a:off x="5981320" y="4586875"/>
            <a:ext cx="2199736" cy="145732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274638"/>
            <a:ext cx="4386408" cy="1041282"/>
          </a:xfrm>
          <a:prstGeom prst="rect">
            <a:avLst/>
          </a:prstGeom>
        </p:spPr>
        <p:txBody>
          <a:bodyPr lIns="0" tIns="0" rIns="0" bIns="0">
            <a:normAutofit/>
          </a:bodyPr>
          <a:lstStyle/>
          <a:p>
            <a:r>
              <a:rPr lang="es-ES_tradnl" sz="3200" dirty="0">
                <a:latin typeface="Times New Roman" pitchFamily="18" charset="0"/>
                <a:cs typeface="Times New Roman" pitchFamily="18" charset="0"/>
              </a:rPr>
              <a:t>El </a:t>
            </a:r>
            <a:r>
              <a:rPr lang="es-ES_tradnl" sz="3200" i="1" dirty="0" err="1">
                <a:latin typeface="Times New Roman" pitchFamily="18" charset="0"/>
                <a:cs typeface="Times New Roman" pitchFamily="18" charset="0"/>
              </a:rPr>
              <a:t>Bildungsroman</a:t>
            </a:r>
            <a:r>
              <a:rPr lang="es-ES_tradnl" sz="3200" dirty="0">
                <a:latin typeface="Times New Roman" pitchFamily="18" charset="0"/>
                <a:cs typeface="Times New Roman" pitchFamily="18" charset="0"/>
              </a:rPr>
              <a:t> femenino en la literatura mexicana </a:t>
            </a:r>
          </a:p>
        </p:txBody>
      </p:sp>
      <p:sp>
        <p:nvSpPr>
          <p:cNvPr id="71" name="Shape 71"/>
          <p:cNvSpPr>
            <a:spLocks noGrp="1"/>
          </p:cNvSpPr>
          <p:nvPr>
            <p:ph type="body" idx="1"/>
          </p:nvPr>
        </p:nvSpPr>
        <p:spPr>
          <a:xfrm>
            <a:off x="457200" y="1541310"/>
            <a:ext cx="4386408" cy="4859490"/>
          </a:xfrm>
          <a:prstGeom prst="rect">
            <a:avLst/>
          </a:prstGeom>
        </p:spPr>
        <p:txBody>
          <a:bodyPr lIns="38100" tIns="38100" rIns="38100" bIns="38100">
            <a:noAutofit/>
          </a:bodyPr>
          <a:lstStyle/>
          <a:p>
            <a:pPr marL="0" lvl="0" indent="0" algn="ctr" defTabSz="548640">
              <a:spcBef>
                <a:spcPts val="0"/>
              </a:spcBef>
              <a:buClrTx/>
              <a:buSzTx/>
              <a:buFontTx/>
              <a:buNone/>
              <a:defRPr sz="1800">
                <a:solidFill>
                  <a:srgbClr val="000000"/>
                </a:solidFill>
              </a:defRPr>
            </a:pPr>
            <a:r>
              <a:rPr sz="1400" b="1" spc="-60" dirty="0">
                <a:solidFill>
                  <a:srgbClr val="D2533C"/>
                </a:solidFill>
                <a:latin typeface="Times New Roman" panose="02020603050405020304" pitchFamily="18" charset="0"/>
                <a:ea typeface="Cambria"/>
                <a:cs typeface="Times New Roman" panose="02020603050405020304" pitchFamily="18" charset="0"/>
                <a:sym typeface="Cambria"/>
              </a:rPr>
              <a:t>Rosario Castellanos</a:t>
            </a:r>
          </a:p>
          <a:p>
            <a:r>
              <a:rPr lang="en-US" sz="1400" dirty="0" smtClean="0">
                <a:solidFill>
                  <a:srgbClr val="292934"/>
                </a:solidFill>
                <a:latin typeface="Times New Roman" panose="02020603050405020304" pitchFamily="18" charset="0"/>
                <a:cs typeface="Times New Roman" panose="02020603050405020304" pitchFamily="18" charset="0"/>
              </a:rPr>
              <a:t> </a:t>
            </a:r>
            <a:r>
              <a:rPr lang="es-ES_tradnl" sz="1400" dirty="0">
                <a:latin typeface="Times New Roman" pitchFamily="18" charset="0"/>
                <a:cs typeface="Times New Roman" pitchFamily="18" charset="0"/>
              </a:rPr>
              <a:t>Nace en México D.F. el 25 de mayo de 1925</a:t>
            </a:r>
          </a:p>
          <a:p>
            <a:r>
              <a:rPr lang="es-ES_tradnl" sz="1400" dirty="0">
                <a:latin typeface="Times New Roman" pitchFamily="18" charset="0"/>
                <a:cs typeface="Times New Roman" pitchFamily="18" charset="0"/>
              </a:rPr>
              <a:t>Muere mientras servía como embajadora mexicana en Israel en 1974</a:t>
            </a:r>
          </a:p>
          <a:p>
            <a:r>
              <a:rPr lang="es-ES_tradnl" sz="1400" dirty="0">
                <a:latin typeface="Times New Roman" pitchFamily="18" charset="0"/>
                <a:cs typeface="Times New Roman" pitchFamily="18" charset="0"/>
              </a:rPr>
              <a:t>Su familia provenía de la clase  elite del estado de Chiapas, </a:t>
            </a:r>
            <a:r>
              <a:rPr lang="es-ES_tradnl" sz="1400" dirty="0" smtClean="0">
                <a:latin typeface="Times New Roman" pitchFamily="18" charset="0"/>
                <a:cs typeface="Times New Roman" pitchFamily="18" charset="0"/>
              </a:rPr>
              <a:t>México</a:t>
            </a:r>
            <a:endParaRPr lang="es-ES_tradnl" sz="1400" dirty="0">
              <a:latin typeface="Times New Roman" pitchFamily="18" charset="0"/>
              <a:cs typeface="Times New Roman" pitchFamily="18" charset="0"/>
            </a:endParaRPr>
          </a:p>
          <a:p>
            <a:r>
              <a:rPr lang="es-ES_tradnl" sz="1400" dirty="0">
                <a:latin typeface="Times New Roman" pitchFamily="18" charset="0"/>
                <a:cs typeface="Times New Roman" pitchFamily="18" charset="0"/>
              </a:rPr>
              <a:t>Finalizo sus estudios en la Facultad de Filosofía y Letras de la Universidad Autónoma de México (UNAM)</a:t>
            </a:r>
          </a:p>
          <a:p>
            <a:pPr marL="0" lvl="0" indent="0" algn="ctr" defTabSz="548640">
              <a:spcBef>
                <a:spcPts val="0"/>
              </a:spcBef>
              <a:buClrTx/>
              <a:buSzTx/>
              <a:buFontTx/>
              <a:buNone/>
              <a:defRPr sz="1800">
                <a:solidFill>
                  <a:srgbClr val="000000"/>
                </a:solidFill>
              </a:defRPr>
            </a:pPr>
            <a:r>
              <a:rPr sz="1400" b="1" spc="-60" dirty="0" smtClean="0">
                <a:solidFill>
                  <a:srgbClr val="D2533C"/>
                </a:solidFill>
                <a:latin typeface="Times New Roman" panose="02020603050405020304" pitchFamily="18" charset="0"/>
                <a:ea typeface="Cambria"/>
                <a:cs typeface="Times New Roman" panose="02020603050405020304" pitchFamily="18" charset="0"/>
                <a:sym typeface="Cambria"/>
              </a:rPr>
              <a:t> </a:t>
            </a:r>
            <a:r>
              <a:rPr sz="1400" b="1" spc="-60" dirty="0">
                <a:solidFill>
                  <a:srgbClr val="D2533C"/>
                </a:solidFill>
                <a:latin typeface="Times New Roman" panose="02020603050405020304" pitchFamily="18" charset="0"/>
                <a:ea typeface="Cambria"/>
                <a:cs typeface="Times New Roman" panose="02020603050405020304" pitchFamily="18" charset="0"/>
                <a:sym typeface="Cambria"/>
              </a:rPr>
              <a:t>Elena </a:t>
            </a:r>
            <a:r>
              <a:rPr sz="1400" b="1" spc="-60" dirty="0" err="1">
                <a:solidFill>
                  <a:srgbClr val="D2533C"/>
                </a:solidFill>
                <a:latin typeface="Times New Roman" panose="02020603050405020304" pitchFamily="18" charset="0"/>
                <a:ea typeface="Cambria"/>
                <a:cs typeface="Times New Roman" panose="02020603050405020304" pitchFamily="18" charset="0"/>
                <a:sym typeface="Cambria"/>
              </a:rPr>
              <a:t>Poniatowska</a:t>
            </a:r>
            <a:endParaRPr sz="1400" b="1" spc="-60" dirty="0">
              <a:solidFill>
                <a:srgbClr val="D2533C"/>
              </a:solidFill>
              <a:latin typeface="Times New Roman" panose="02020603050405020304" pitchFamily="18" charset="0"/>
              <a:ea typeface="Cambria"/>
              <a:cs typeface="Times New Roman" panose="02020603050405020304" pitchFamily="18" charset="0"/>
              <a:sym typeface="Cambria"/>
            </a:endParaRPr>
          </a:p>
          <a:p>
            <a:r>
              <a:rPr lang="es-ES_tradnl" sz="1400" dirty="0">
                <a:latin typeface="Times New Roman" pitchFamily="18" charset="0"/>
                <a:cs typeface="Times New Roman" pitchFamily="18" charset="0"/>
              </a:rPr>
              <a:t>Nacida en Paris el 19 de mayo de 1933</a:t>
            </a:r>
          </a:p>
          <a:p>
            <a:r>
              <a:rPr lang="es-ES_tradnl" sz="1400" dirty="0">
                <a:latin typeface="Times New Roman" pitchFamily="18" charset="0"/>
                <a:cs typeface="Times New Roman" pitchFamily="18" charset="0"/>
              </a:rPr>
              <a:t>Hija de padre polaco y madre mexicana</a:t>
            </a:r>
          </a:p>
          <a:p>
            <a:r>
              <a:rPr lang="es-ES_tradnl" sz="1400" dirty="0">
                <a:latin typeface="Times New Roman" pitchFamily="18" charset="0"/>
                <a:cs typeface="Times New Roman" pitchFamily="18" charset="0"/>
              </a:rPr>
              <a:t>Comenzó su carrera como periodista en 1954</a:t>
            </a:r>
          </a:p>
          <a:p>
            <a:r>
              <a:rPr lang="es-ES_tradnl" sz="1400" dirty="0">
                <a:latin typeface="Times New Roman" pitchFamily="18" charset="0"/>
                <a:cs typeface="Times New Roman" pitchFamily="18" charset="0"/>
              </a:rPr>
              <a:t>Permanece como una de las escritoras mexicanas con mayor reconocimiento en el mundo de la </a:t>
            </a:r>
            <a:r>
              <a:rPr lang="es-ES_tradnl" sz="1400" dirty="0" smtClean="0">
                <a:latin typeface="Times New Roman" pitchFamily="18" charset="0"/>
                <a:cs typeface="Times New Roman" pitchFamily="18" charset="0"/>
              </a:rPr>
              <a:t>literatura</a:t>
            </a:r>
          </a:p>
          <a:p>
            <a:endParaRPr lang="es-ES_tradnl" sz="1400" b="1" dirty="0" smtClean="0">
              <a:solidFill>
                <a:srgbClr val="D2533C"/>
              </a:solidFill>
            </a:endParaRPr>
          </a:p>
          <a:p>
            <a:r>
              <a:rPr lang="es-ES_tradnl" sz="1400" b="1" dirty="0" smtClean="0">
                <a:solidFill>
                  <a:srgbClr val="D2533C"/>
                </a:solidFill>
              </a:rPr>
              <a:t>Ambas </a:t>
            </a:r>
            <a:r>
              <a:rPr lang="es-ES_tradnl" sz="1400" b="1" dirty="0">
                <a:solidFill>
                  <a:srgbClr val="D2533C"/>
                </a:solidFill>
              </a:rPr>
              <a:t>autoras son consideradas como parte de las escritoras feministas de Latinoamérica</a:t>
            </a:r>
          </a:p>
          <a:p>
            <a:r>
              <a:rPr lang="es-ES_tradnl" sz="1400" b="1" dirty="0">
                <a:solidFill>
                  <a:srgbClr val="D2533C"/>
                </a:solidFill>
              </a:rPr>
              <a:t>Enfocan sus obras en transmitir la imagen de la mujer dentro de la sociedad mexicana</a:t>
            </a:r>
          </a:p>
          <a:p>
            <a:pPr marL="205740" lvl="0" indent="-137160" defTabSz="548640">
              <a:spcBef>
                <a:spcPts val="300"/>
              </a:spcBef>
              <a:defRPr sz="1800">
                <a:solidFill>
                  <a:srgbClr val="000000"/>
                </a:solidFill>
              </a:defRPr>
            </a:pPr>
            <a:endParaRPr sz="1400" dirty="0">
              <a:solidFill>
                <a:srgbClr val="292934"/>
              </a:solidFill>
              <a:latin typeface="Times New Roman" panose="02020603050405020304" pitchFamily="18" charset="0"/>
              <a:cs typeface="Times New Roman" panose="02020603050405020304" pitchFamily="18" charset="0"/>
            </a:endParaRPr>
          </a:p>
          <a:p>
            <a:pPr marL="205740" lvl="0" indent="-137160" defTabSz="548640">
              <a:spcBef>
                <a:spcPts val="300"/>
              </a:spcBef>
              <a:defRPr sz="1800">
                <a:solidFill>
                  <a:srgbClr val="000000"/>
                </a:solidFill>
              </a:defRPr>
            </a:pPr>
            <a:r>
              <a:rPr lang="en-US" sz="1400" dirty="0" smtClean="0">
                <a:latin typeface="Times New Roman" panose="02020603050405020304" pitchFamily="18" charset="0"/>
                <a:cs typeface="Times New Roman" panose="02020603050405020304" pitchFamily="18" charset="0"/>
              </a:rPr>
              <a:t> </a:t>
            </a:r>
            <a:endParaRPr sz="1400" dirty="0">
              <a:latin typeface="Times New Roman" panose="02020603050405020304" pitchFamily="18" charset="0"/>
              <a:cs typeface="Times New Roman" panose="02020603050405020304" pitchFamily="18" charset="0"/>
            </a:endParaRPr>
          </a:p>
        </p:txBody>
      </p:sp>
      <p:pic>
        <p:nvPicPr>
          <p:cNvPr id="72" name="IMG_0353.jpeg"/>
          <p:cNvPicPr/>
          <p:nvPr/>
        </p:nvPicPr>
        <p:blipFill>
          <a:blip r:embed="rId3">
            <a:extLst/>
          </a:blip>
          <a:stretch>
            <a:fillRect/>
          </a:stretch>
        </p:blipFill>
        <p:spPr>
          <a:xfrm rot="21265263">
            <a:off x="5401498" y="331281"/>
            <a:ext cx="2108051" cy="2459392"/>
          </a:xfrm>
          <a:prstGeom prst="rect">
            <a:avLst/>
          </a:prstGeom>
          <a:ln w="12700">
            <a:miter lim="400000"/>
          </a:ln>
          <a:effectLst>
            <a:outerShdw blurRad="254000" dist="127000" dir="16200000" rotWithShape="0">
              <a:srgbClr val="000000">
                <a:alpha val="70000"/>
              </a:srgbClr>
            </a:outerShdw>
          </a:effectLst>
        </p:spPr>
      </p:pic>
      <p:pic>
        <p:nvPicPr>
          <p:cNvPr id="73" name="IMG_0357.jpeg"/>
          <p:cNvPicPr/>
          <p:nvPr/>
        </p:nvPicPr>
        <p:blipFill>
          <a:blip r:embed="rId4">
            <a:extLst/>
          </a:blip>
          <a:stretch>
            <a:fillRect/>
          </a:stretch>
        </p:blipFill>
        <p:spPr>
          <a:xfrm rot="408069">
            <a:off x="5943927" y="3579909"/>
            <a:ext cx="2213085" cy="2547436"/>
          </a:xfrm>
          <a:prstGeom prst="rect">
            <a:avLst/>
          </a:prstGeom>
          <a:ln w="12700">
            <a:miter lim="400000"/>
          </a:ln>
          <a:effectLst>
            <a:outerShdw blurRad="254000" dist="127000" dir="16200000" rotWithShape="0">
              <a:srgbClr val="000000">
                <a:alpha val="70000"/>
              </a:srgbClr>
            </a:outerShdw>
          </a:effectLst>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prstGeom prst="rect">
            <a:avLst/>
          </a:prstGeom>
        </p:spPr>
        <p:txBody>
          <a:bodyPr/>
          <a:lstStyle/>
          <a:p>
            <a:r>
              <a:rPr lang="es-ES_tradnl" sz="4400" dirty="0">
                <a:latin typeface="Times New Roman" pitchFamily="18" charset="0"/>
                <a:cs typeface="Times New Roman" pitchFamily="18" charset="0"/>
              </a:rPr>
              <a:t>El </a:t>
            </a:r>
            <a:r>
              <a:rPr lang="es-ES_tradnl" sz="4400" i="1" dirty="0" err="1">
                <a:latin typeface="Times New Roman" pitchFamily="18" charset="0"/>
                <a:cs typeface="Times New Roman" pitchFamily="18" charset="0"/>
              </a:rPr>
              <a:t>Bildungsroman</a:t>
            </a:r>
            <a:r>
              <a:rPr lang="es-ES_tradnl" sz="4400" dirty="0">
                <a:latin typeface="Times New Roman" pitchFamily="18" charset="0"/>
                <a:cs typeface="Times New Roman" pitchFamily="18" charset="0"/>
              </a:rPr>
              <a:t> femenino en la literatura mexicana </a:t>
            </a:r>
          </a:p>
        </p:txBody>
      </p:sp>
      <p:sp>
        <p:nvSpPr>
          <p:cNvPr id="76" name="Shape 76"/>
          <p:cNvSpPr>
            <a:spLocks noGrp="1"/>
          </p:cNvSpPr>
          <p:nvPr>
            <p:ph type="body" idx="1"/>
          </p:nvPr>
        </p:nvSpPr>
        <p:spPr>
          <a:xfrm>
            <a:off x="765033" y="5961915"/>
            <a:ext cx="6806250" cy="594789"/>
          </a:xfrm>
          <a:prstGeom prst="rect">
            <a:avLst/>
          </a:prstGeom>
        </p:spPr>
        <p:txBody>
          <a:bodyPr/>
          <a:lstStyle/>
          <a:p>
            <a:pPr lvl="0"/>
            <a:endParaRPr/>
          </a:p>
        </p:txBody>
      </p:sp>
      <p:sp>
        <p:nvSpPr>
          <p:cNvPr id="77" name="Shape 77"/>
          <p:cNvSpPr>
            <a:spLocks noGrp="1"/>
          </p:cNvSpPr>
          <p:nvPr>
            <p:ph type="sldNum" sz="quarter" idx="2"/>
          </p:nvPr>
        </p:nvSpPr>
        <p:spPr>
          <a:xfrm>
            <a:off x="9982200" y="6400800"/>
            <a:ext cx="548641" cy="285751"/>
          </a:xfrm>
          <a:prstGeom prst="rect">
            <a:avLst/>
          </a:prstGeom>
          <a:extLst>
            <a:ext uri="{C572A759-6A51-4108-AA02-DFA0A04FC94B}">
              <ma14:wrappingTextBoxFlag xmlns:ma14="http://schemas.microsoft.com/office/mac/drawingml/2011/main" xmlns="" val="1"/>
            </a:ext>
          </a:extLst>
        </p:spPr>
        <p:txBody>
          <a:bodyPr/>
          <a:lstStyle/>
          <a:p>
            <a:pPr lvl="0">
              <a:defRPr>
                <a:solidFill>
                  <a:srgbClr val="000000"/>
                </a:solidFill>
              </a:defRPr>
            </a:pPr>
            <a:fld id="{86CB4B4D-7CA3-9044-876B-883B54F8677D}" type="slidenum">
              <a:rPr>
                <a:solidFill>
                  <a:srgbClr val="FFFFFF"/>
                </a:solidFill>
              </a:rPr>
              <a:t>7</a:t>
            </a:fld>
            <a:endParaRPr>
              <a:solidFill>
                <a:srgbClr val="FFFFFF"/>
              </a:solidFill>
            </a:endParaRPr>
          </a:p>
        </p:txBody>
      </p:sp>
      <p:pic>
        <p:nvPicPr>
          <p:cNvPr id="78" name="IMG_0361.jpeg"/>
          <p:cNvPicPr/>
          <p:nvPr/>
        </p:nvPicPr>
        <p:blipFill>
          <a:blip r:embed="rId3">
            <a:extLst/>
          </a:blip>
          <a:srcRect t="11206" r="8120"/>
          <a:stretch>
            <a:fillRect/>
          </a:stretch>
        </p:blipFill>
        <p:spPr>
          <a:xfrm>
            <a:off x="1567950" y="2344480"/>
            <a:ext cx="1845884" cy="2862280"/>
          </a:xfrm>
          <a:prstGeom prst="rect">
            <a:avLst/>
          </a:prstGeom>
          <a:ln w="12700">
            <a:miter lim="400000"/>
          </a:ln>
          <a:effectLst>
            <a:reflection stA="50000" endPos="40000" dir="5400000" sy="-100000" algn="bl" rotWithShape="0"/>
          </a:effectLst>
        </p:spPr>
      </p:pic>
      <p:pic>
        <p:nvPicPr>
          <p:cNvPr id="79" name="IMG_0356.jpeg"/>
          <p:cNvPicPr/>
          <p:nvPr/>
        </p:nvPicPr>
        <p:blipFill>
          <a:blip r:embed="rId4">
            <a:extLst/>
          </a:blip>
          <a:srcRect t="12076"/>
          <a:stretch>
            <a:fillRect/>
          </a:stretch>
        </p:blipFill>
        <p:spPr>
          <a:xfrm>
            <a:off x="5295651" y="2362538"/>
            <a:ext cx="2224422" cy="2826270"/>
          </a:xfrm>
          <a:prstGeom prst="rect">
            <a:avLst/>
          </a:prstGeom>
          <a:ln w="12700">
            <a:miter lim="400000"/>
          </a:ln>
          <a:effectLst>
            <a:reflection stA="50000" endPos="40000" dir="5400000" sy="-100000" algn="bl" rotWithShape="0"/>
          </a:effectLst>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xfrm>
            <a:off x="447534" y="-76200"/>
            <a:ext cx="7620000" cy="838200"/>
          </a:xfrm>
          <a:prstGeom prst="rect">
            <a:avLst/>
          </a:prstGeom>
        </p:spPr>
        <p:txBody>
          <a:bodyPr lIns="0" tIns="0" rIns="0" bIns="0">
            <a:normAutofit/>
          </a:bodyPr>
          <a:lstStyle>
            <a:lvl1pPr>
              <a:defRPr i="1"/>
            </a:lvl1pPr>
          </a:lstStyle>
          <a:p>
            <a:pPr lvl="0" algn="r">
              <a:defRPr sz="1800" i="0" spc="0">
                <a:solidFill>
                  <a:srgbClr val="000000"/>
                </a:solidFill>
              </a:defRPr>
            </a:pPr>
            <a:r>
              <a:rPr sz="4000" i="1" spc="-100" dirty="0" err="1">
                <a:solidFill>
                  <a:srgbClr val="D2533C"/>
                </a:solidFill>
              </a:rPr>
              <a:t>Rito</a:t>
            </a:r>
            <a:r>
              <a:rPr sz="4000" i="1" spc="-100" dirty="0">
                <a:solidFill>
                  <a:srgbClr val="D2533C"/>
                </a:solidFill>
              </a:rPr>
              <a:t> </a:t>
            </a:r>
            <a:r>
              <a:rPr lang="en-US" sz="4000" i="1" spc="-100" dirty="0" smtClean="0">
                <a:solidFill>
                  <a:srgbClr val="D2533C"/>
                </a:solidFill>
              </a:rPr>
              <a:t>d</a:t>
            </a:r>
            <a:r>
              <a:rPr sz="4000" i="1" spc="-100" dirty="0" smtClean="0">
                <a:solidFill>
                  <a:srgbClr val="D2533C"/>
                </a:solidFill>
              </a:rPr>
              <a:t>e </a:t>
            </a:r>
            <a:r>
              <a:rPr lang="en-US" sz="4000" i="1" spc="-100" dirty="0" err="1" smtClean="0">
                <a:solidFill>
                  <a:srgbClr val="D2533C"/>
                </a:solidFill>
              </a:rPr>
              <a:t>i</a:t>
            </a:r>
            <a:r>
              <a:rPr sz="4000" i="1" spc="-100" dirty="0" err="1" smtClean="0">
                <a:solidFill>
                  <a:srgbClr val="D2533C"/>
                </a:solidFill>
              </a:rPr>
              <a:t>niciaci</a:t>
            </a:r>
            <a:r>
              <a:rPr lang="en-US" sz="4000" i="1" spc="-100" dirty="0" err="1" smtClean="0">
                <a:solidFill>
                  <a:srgbClr val="D2533C"/>
                </a:solidFill>
              </a:rPr>
              <a:t>ó</a:t>
            </a:r>
            <a:r>
              <a:rPr sz="4000" i="1" spc="-100" dirty="0" err="1" smtClean="0">
                <a:solidFill>
                  <a:srgbClr val="D2533C"/>
                </a:solidFill>
              </a:rPr>
              <a:t>n</a:t>
            </a:r>
            <a:endParaRPr sz="4000" i="1" spc="-100" dirty="0">
              <a:solidFill>
                <a:srgbClr val="D2533C"/>
              </a:solidFill>
            </a:endParaRPr>
          </a:p>
        </p:txBody>
      </p:sp>
      <p:sp>
        <p:nvSpPr>
          <p:cNvPr id="82" name="Shape 82"/>
          <p:cNvSpPr>
            <a:spLocks noGrp="1"/>
          </p:cNvSpPr>
          <p:nvPr>
            <p:ph type="body" idx="1"/>
          </p:nvPr>
        </p:nvSpPr>
        <p:spPr>
          <a:xfrm>
            <a:off x="152400" y="76200"/>
            <a:ext cx="4450652" cy="5105757"/>
          </a:xfrm>
          <a:prstGeom prst="rect">
            <a:avLst/>
          </a:prstGeom>
        </p:spPr>
        <p:txBody>
          <a:bodyPr>
            <a:noAutofit/>
          </a:bodyPr>
          <a:lstStyle>
            <a:lvl1pPr marL="322325" indent="-214884" defTabSz="859536">
              <a:spcBef>
                <a:spcPts val="400"/>
              </a:spcBef>
              <a:defRPr sz="2068"/>
            </a:lvl1pPr>
          </a:lstStyle>
          <a:p>
            <a:pPr marL="107441" indent="0">
              <a:buNone/>
            </a:pPr>
            <a:r>
              <a:rPr lang="es-ES" sz="1400" dirty="0" smtClean="0">
                <a:solidFill>
                  <a:schemeClr val="bg2">
                    <a:lumMod val="75000"/>
                  </a:schemeClr>
                </a:solidFill>
                <a:latin typeface="Times New Roman" pitchFamily="18" charset="0"/>
                <a:cs typeface="Times New Roman" pitchFamily="18" charset="0"/>
              </a:rPr>
              <a:t>Argumento:</a:t>
            </a:r>
          </a:p>
          <a:p>
            <a:pPr marL="107441" indent="0">
              <a:buNone/>
            </a:pPr>
            <a:r>
              <a:rPr lang="es-ES" sz="1400" dirty="0" smtClean="0">
                <a:solidFill>
                  <a:schemeClr val="bg2">
                    <a:lumMod val="75000"/>
                  </a:schemeClr>
                </a:solidFill>
                <a:latin typeface="Times New Roman" pitchFamily="18" charset="0"/>
                <a:cs typeface="Times New Roman" pitchFamily="18" charset="0"/>
              </a:rPr>
              <a:t>Por </a:t>
            </a:r>
            <a:r>
              <a:rPr lang="es-ES" sz="1400" dirty="0">
                <a:solidFill>
                  <a:schemeClr val="bg2">
                    <a:lumMod val="75000"/>
                  </a:schemeClr>
                </a:solidFill>
                <a:latin typeface="Times New Roman" pitchFamily="18" charset="0"/>
                <a:cs typeface="Times New Roman" pitchFamily="18" charset="0"/>
              </a:rPr>
              <a:t>medio </a:t>
            </a:r>
            <a:r>
              <a:rPr lang="es-ES" sz="1400" dirty="0" smtClean="0">
                <a:solidFill>
                  <a:schemeClr val="bg2">
                    <a:lumMod val="75000"/>
                  </a:schemeClr>
                </a:solidFill>
                <a:latin typeface="Times New Roman" pitchFamily="18" charset="0"/>
                <a:cs typeface="Times New Roman" pitchFamily="18" charset="0"/>
              </a:rPr>
              <a:t>un narrador en tercera persona Rosario </a:t>
            </a:r>
            <a:r>
              <a:rPr lang="es-ES" sz="1400" dirty="0">
                <a:solidFill>
                  <a:schemeClr val="bg2">
                    <a:lumMod val="75000"/>
                  </a:schemeClr>
                </a:solidFill>
                <a:latin typeface="Times New Roman" pitchFamily="18" charset="0"/>
                <a:cs typeface="Times New Roman" pitchFamily="18" charset="0"/>
              </a:rPr>
              <a:t>Castellanos nos introduce a Cecilia </a:t>
            </a:r>
            <a:r>
              <a:rPr lang="es-ES" sz="1400" dirty="0" smtClean="0">
                <a:solidFill>
                  <a:schemeClr val="bg2">
                    <a:lumMod val="75000"/>
                  </a:schemeClr>
                </a:solidFill>
                <a:latin typeface="Times New Roman" pitchFamily="18" charset="0"/>
                <a:cs typeface="Times New Roman" pitchFamily="18" charset="0"/>
              </a:rPr>
              <a:t>Rojas; una </a:t>
            </a:r>
            <a:r>
              <a:rPr lang="es-ES" sz="1400" dirty="0">
                <a:solidFill>
                  <a:schemeClr val="bg2">
                    <a:lumMod val="75000"/>
                  </a:schemeClr>
                </a:solidFill>
                <a:latin typeface="Times New Roman" pitchFamily="18" charset="0"/>
                <a:cs typeface="Times New Roman" pitchFamily="18" charset="0"/>
              </a:rPr>
              <a:t>joven de provincia con un buen estatus </a:t>
            </a:r>
            <a:r>
              <a:rPr lang="es-ES" sz="1400" dirty="0" smtClean="0">
                <a:solidFill>
                  <a:schemeClr val="bg2">
                    <a:lumMod val="75000"/>
                  </a:schemeClr>
                </a:solidFill>
                <a:latin typeface="Times New Roman" pitchFamily="18" charset="0"/>
                <a:cs typeface="Times New Roman" pitchFamily="18" charset="0"/>
              </a:rPr>
              <a:t>social quien se ve </a:t>
            </a:r>
            <a:r>
              <a:rPr lang="es-ES" sz="1400" dirty="0">
                <a:solidFill>
                  <a:schemeClr val="bg2">
                    <a:lumMod val="75000"/>
                  </a:schemeClr>
                </a:solidFill>
                <a:latin typeface="Times New Roman" pitchFamily="18" charset="0"/>
                <a:cs typeface="Times New Roman" pitchFamily="18" charset="0"/>
              </a:rPr>
              <a:t>obligada a </a:t>
            </a:r>
            <a:r>
              <a:rPr lang="es-ES" sz="1400" dirty="0" smtClean="0">
                <a:solidFill>
                  <a:schemeClr val="bg2">
                    <a:lumMod val="75000"/>
                  </a:schemeClr>
                </a:solidFill>
                <a:latin typeface="Times New Roman" pitchFamily="18" charset="0"/>
                <a:cs typeface="Times New Roman" pitchFamily="18" charset="0"/>
              </a:rPr>
              <a:t>mudarse, </a:t>
            </a:r>
            <a:r>
              <a:rPr lang="es-ES" sz="1400" dirty="0">
                <a:solidFill>
                  <a:schemeClr val="bg2">
                    <a:lumMod val="75000"/>
                  </a:schemeClr>
                </a:solidFill>
                <a:latin typeface="Times New Roman" pitchFamily="18" charset="0"/>
                <a:cs typeface="Times New Roman" pitchFamily="18" charset="0"/>
              </a:rPr>
              <a:t>después de sufrir una gran desilusión amorosa a culpa de su </a:t>
            </a:r>
            <a:r>
              <a:rPr lang="es-ES" sz="1400" dirty="0" smtClean="0">
                <a:solidFill>
                  <a:schemeClr val="bg2">
                    <a:lumMod val="75000"/>
                  </a:schemeClr>
                </a:solidFill>
                <a:latin typeface="Times New Roman" pitchFamily="18" charset="0"/>
                <a:cs typeface="Times New Roman" pitchFamily="18" charset="0"/>
              </a:rPr>
              <a:t>amado </a:t>
            </a:r>
            <a:r>
              <a:rPr lang="es-ES" sz="1400" dirty="0">
                <a:solidFill>
                  <a:schemeClr val="bg2">
                    <a:lumMod val="75000"/>
                  </a:schemeClr>
                </a:solidFill>
                <a:latin typeface="Times New Roman" pitchFamily="18" charset="0"/>
                <a:cs typeface="Times New Roman" pitchFamily="18" charset="0"/>
              </a:rPr>
              <a:t>Enrique y de esta manera deshonrar las expectativas que tenía sus padres para ella. </a:t>
            </a:r>
            <a:r>
              <a:rPr lang="es-ES" sz="1400" dirty="0" smtClean="0">
                <a:solidFill>
                  <a:schemeClr val="bg2">
                    <a:lumMod val="75000"/>
                  </a:schemeClr>
                </a:solidFill>
                <a:latin typeface="Times New Roman" pitchFamily="18" charset="0"/>
                <a:cs typeface="Times New Roman" pitchFamily="18" charset="0"/>
              </a:rPr>
              <a:t>Ya </a:t>
            </a:r>
            <a:r>
              <a:rPr lang="es-ES" sz="1400" dirty="0">
                <a:solidFill>
                  <a:schemeClr val="bg2">
                    <a:lumMod val="75000"/>
                  </a:schemeClr>
                </a:solidFill>
                <a:latin typeface="Times New Roman" pitchFamily="18" charset="0"/>
                <a:cs typeface="Times New Roman" pitchFamily="18" charset="0"/>
              </a:rPr>
              <a:t>que Cecilia no había sido capaz de casarse y </a:t>
            </a:r>
            <a:r>
              <a:rPr lang="es-ES" sz="1400" dirty="0" smtClean="0">
                <a:solidFill>
                  <a:schemeClr val="bg2">
                    <a:lumMod val="75000"/>
                  </a:schemeClr>
                </a:solidFill>
                <a:latin typeface="Times New Roman" pitchFamily="18" charset="0"/>
                <a:cs typeface="Times New Roman" pitchFamily="18" charset="0"/>
              </a:rPr>
              <a:t>formar </a:t>
            </a:r>
            <a:r>
              <a:rPr lang="es-ES" sz="1400" dirty="0">
                <a:solidFill>
                  <a:schemeClr val="bg2">
                    <a:lumMod val="75000"/>
                  </a:schemeClr>
                </a:solidFill>
                <a:latin typeface="Times New Roman" pitchFamily="18" charset="0"/>
                <a:cs typeface="Times New Roman" pitchFamily="18" charset="0"/>
              </a:rPr>
              <a:t>una familia tradicional a su joven edad</a:t>
            </a:r>
            <a:r>
              <a:rPr lang="es-ES" sz="1400" dirty="0" smtClean="0">
                <a:solidFill>
                  <a:schemeClr val="bg2">
                    <a:lumMod val="75000"/>
                  </a:schemeClr>
                </a:solidFill>
                <a:latin typeface="Times New Roman" pitchFamily="18" charset="0"/>
                <a:cs typeface="Times New Roman" pitchFamily="18" charset="0"/>
              </a:rPr>
              <a:t>, sus padres consideraron que  un </a:t>
            </a:r>
            <a:r>
              <a:rPr lang="es-ES" sz="1400" dirty="0">
                <a:solidFill>
                  <a:schemeClr val="bg2">
                    <a:lumMod val="75000"/>
                  </a:schemeClr>
                </a:solidFill>
                <a:latin typeface="Times New Roman" pitchFamily="18" charset="0"/>
                <a:cs typeface="Times New Roman" pitchFamily="18" charset="0"/>
              </a:rPr>
              <a:t>poco de preparación académica le </a:t>
            </a:r>
            <a:r>
              <a:rPr lang="es-ES" sz="1400" dirty="0" smtClean="0">
                <a:solidFill>
                  <a:schemeClr val="bg2">
                    <a:lumMod val="75000"/>
                  </a:schemeClr>
                </a:solidFill>
                <a:latin typeface="Times New Roman" pitchFamily="18" charset="0"/>
                <a:cs typeface="Times New Roman" pitchFamily="18" charset="0"/>
              </a:rPr>
              <a:t>serviría </a:t>
            </a:r>
            <a:r>
              <a:rPr lang="es-ES" sz="1400" dirty="0">
                <a:solidFill>
                  <a:schemeClr val="bg2">
                    <a:lumMod val="75000"/>
                  </a:schemeClr>
                </a:solidFill>
                <a:latin typeface="Times New Roman" pitchFamily="18" charset="0"/>
                <a:cs typeface="Times New Roman" pitchFamily="18" charset="0"/>
              </a:rPr>
              <a:t>para algún día lograrlo y también le borraría </a:t>
            </a:r>
            <a:r>
              <a:rPr lang="es-ES" sz="1400" dirty="0" smtClean="0">
                <a:solidFill>
                  <a:schemeClr val="bg2">
                    <a:lumMod val="75000"/>
                  </a:schemeClr>
                </a:solidFill>
                <a:latin typeface="Times New Roman" pitchFamily="18" charset="0"/>
                <a:cs typeface="Times New Roman" pitchFamily="18" charset="0"/>
              </a:rPr>
              <a:t>la rareza que ellos percibían en ella. </a:t>
            </a:r>
            <a:r>
              <a:rPr lang="es-ES" sz="1400" dirty="0">
                <a:solidFill>
                  <a:schemeClr val="bg2">
                    <a:lumMod val="75000"/>
                  </a:schemeClr>
                </a:solidFill>
                <a:latin typeface="Times New Roman" pitchFamily="18" charset="0"/>
                <a:cs typeface="Times New Roman" pitchFamily="18" charset="0"/>
              </a:rPr>
              <a:t>A causa de esto, Cecilia se dirige a la ciudad de México para continuar sus </a:t>
            </a:r>
            <a:r>
              <a:rPr lang="es-ES" sz="1400" dirty="0" smtClean="0">
                <a:solidFill>
                  <a:schemeClr val="bg2">
                    <a:lumMod val="75000"/>
                  </a:schemeClr>
                </a:solidFill>
                <a:latin typeface="Times New Roman" pitchFamily="18" charset="0"/>
                <a:cs typeface="Times New Roman" pitchFamily="18" charset="0"/>
              </a:rPr>
              <a:t>estudios </a:t>
            </a:r>
            <a:r>
              <a:rPr lang="es-ES" sz="1400" dirty="0">
                <a:solidFill>
                  <a:schemeClr val="bg2">
                    <a:lumMod val="75000"/>
                  </a:schemeClr>
                </a:solidFill>
                <a:latin typeface="Times New Roman" pitchFamily="18" charset="0"/>
                <a:cs typeface="Times New Roman" pitchFamily="18" charset="0"/>
              </a:rPr>
              <a:t>de historia dentro de la UNAM. </a:t>
            </a:r>
            <a:r>
              <a:rPr lang="es-ES" sz="1400" dirty="0" smtClean="0">
                <a:solidFill>
                  <a:schemeClr val="bg2">
                    <a:lumMod val="75000"/>
                  </a:schemeClr>
                </a:solidFill>
                <a:latin typeface="Times New Roman" pitchFamily="18" charset="0"/>
                <a:cs typeface="Times New Roman" pitchFamily="18" charset="0"/>
              </a:rPr>
              <a:t>Una vez en México, Cecilia comienza </a:t>
            </a:r>
            <a:r>
              <a:rPr lang="es-ES" sz="1400" dirty="0">
                <a:solidFill>
                  <a:schemeClr val="bg2">
                    <a:lumMod val="75000"/>
                  </a:schemeClr>
                </a:solidFill>
                <a:latin typeface="Times New Roman" pitchFamily="18" charset="0"/>
                <a:cs typeface="Times New Roman" pitchFamily="18" charset="0"/>
              </a:rPr>
              <a:t>un trayecto de nuevas </a:t>
            </a:r>
            <a:r>
              <a:rPr lang="es-ES" sz="1400" dirty="0" smtClean="0">
                <a:solidFill>
                  <a:schemeClr val="bg2">
                    <a:lumMod val="75000"/>
                  </a:schemeClr>
                </a:solidFill>
                <a:latin typeface="Times New Roman" pitchFamily="18" charset="0"/>
                <a:cs typeface="Times New Roman" pitchFamily="18" charset="0"/>
              </a:rPr>
              <a:t>aventuras y experiencias que lograran marcar para siempre su vida y le ayudaran a madurar. Conoce al personaje de </a:t>
            </a:r>
            <a:r>
              <a:rPr lang="es-ES" sz="1400" dirty="0">
                <a:solidFill>
                  <a:schemeClr val="bg2">
                    <a:lumMod val="75000"/>
                  </a:schemeClr>
                </a:solidFill>
                <a:latin typeface="Times New Roman" pitchFamily="18" charset="0"/>
                <a:cs typeface="Times New Roman" pitchFamily="18" charset="0"/>
              </a:rPr>
              <a:t>Lorenzo, quien </a:t>
            </a:r>
            <a:r>
              <a:rPr lang="es-ES" sz="1400" dirty="0" smtClean="0">
                <a:solidFill>
                  <a:schemeClr val="bg2">
                    <a:lumMod val="75000"/>
                  </a:schemeClr>
                </a:solidFill>
                <a:latin typeface="Times New Roman" pitchFamily="18" charset="0"/>
                <a:cs typeface="Times New Roman" pitchFamily="18" charset="0"/>
              </a:rPr>
              <a:t>la convence de incursionar </a:t>
            </a:r>
            <a:r>
              <a:rPr lang="es-ES" sz="1400" dirty="0">
                <a:solidFill>
                  <a:schemeClr val="bg2">
                    <a:lumMod val="75000"/>
                  </a:schemeClr>
                </a:solidFill>
                <a:latin typeface="Times New Roman" pitchFamily="18" charset="0"/>
                <a:cs typeface="Times New Roman" pitchFamily="18" charset="0"/>
              </a:rPr>
              <a:t>a la Facultad de Filosofía y Letras de la </a:t>
            </a:r>
            <a:r>
              <a:rPr lang="es-ES" sz="1400" dirty="0" smtClean="0">
                <a:solidFill>
                  <a:schemeClr val="bg2">
                    <a:lumMod val="75000"/>
                  </a:schemeClr>
                </a:solidFill>
                <a:latin typeface="Times New Roman" pitchFamily="18" charset="0"/>
                <a:cs typeface="Times New Roman" pitchFamily="18" charset="0"/>
              </a:rPr>
              <a:t>universidad, donde ira surgiendo en ella la inquietud de convertirse en escritora. Además, la protagonista conoce a los personajes de Susana</a:t>
            </a:r>
            <a:r>
              <a:rPr lang="es-ES" sz="1400" dirty="0">
                <a:solidFill>
                  <a:schemeClr val="bg2">
                    <a:lumMod val="75000"/>
                  </a:schemeClr>
                </a:solidFill>
                <a:latin typeface="Times New Roman" pitchFamily="18" charset="0"/>
                <a:cs typeface="Times New Roman" pitchFamily="18" charset="0"/>
              </a:rPr>
              <a:t>, Sergio, Martin, Alberto, Fernando y </a:t>
            </a:r>
            <a:r>
              <a:rPr lang="es-ES" sz="1400" dirty="0" smtClean="0">
                <a:solidFill>
                  <a:schemeClr val="bg2">
                    <a:lumMod val="75000"/>
                  </a:schemeClr>
                </a:solidFill>
                <a:latin typeface="Times New Roman" pitchFamily="18" charset="0"/>
                <a:cs typeface="Times New Roman" pitchFamily="18" charset="0"/>
              </a:rPr>
              <a:t>Ramón con quienes a la par dirige la asociación estudiantil de su respectiva facultad.. </a:t>
            </a:r>
            <a:r>
              <a:rPr lang="es-ES" sz="1400" dirty="0">
                <a:solidFill>
                  <a:schemeClr val="bg2">
                    <a:lumMod val="75000"/>
                  </a:schemeClr>
                </a:solidFill>
                <a:latin typeface="Times New Roman" pitchFamily="18" charset="0"/>
                <a:cs typeface="Times New Roman" pitchFamily="18" charset="0"/>
              </a:rPr>
              <a:t>Con este último, Ramón, Cecilia mantiene un tórrido romance </a:t>
            </a:r>
            <a:r>
              <a:rPr lang="es-ES" sz="1400" dirty="0" smtClean="0">
                <a:solidFill>
                  <a:schemeClr val="bg2">
                    <a:lumMod val="75000"/>
                  </a:schemeClr>
                </a:solidFill>
                <a:latin typeface="Times New Roman" pitchFamily="18" charset="0"/>
                <a:cs typeface="Times New Roman" pitchFamily="18" charset="0"/>
              </a:rPr>
              <a:t>el cual le sirve como un trampolín de enseñanzas en cuestión a su concepción de las relaciones. </a:t>
            </a:r>
            <a:r>
              <a:rPr lang="es-ES" sz="1400" smtClean="0">
                <a:solidFill>
                  <a:schemeClr val="bg2">
                    <a:lumMod val="75000"/>
                  </a:schemeClr>
                </a:solidFill>
                <a:latin typeface="Times New Roman" pitchFamily="18" charset="0"/>
                <a:cs typeface="Times New Roman" pitchFamily="18" charset="0"/>
              </a:rPr>
              <a:t>Cecilia </a:t>
            </a:r>
            <a:r>
              <a:rPr lang="es-ES" sz="1400" dirty="0" smtClean="0">
                <a:solidFill>
                  <a:schemeClr val="bg2">
                    <a:lumMod val="75000"/>
                  </a:schemeClr>
                </a:solidFill>
                <a:latin typeface="Times New Roman" pitchFamily="18" charset="0"/>
                <a:cs typeface="Times New Roman" pitchFamily="18" charset="0"/>
              </a:rPr>
              <a:t>termina convirtiéndose en una </a:t>
            </a:r>
            <a:r>
              <a:rPr lang="es-ES" sz="1400" dirty="0">
                <a:solidFill>
                  <a:schemeClr val="bg2">
                    <a:lumMod val="75000"/>
                  </a:schemeClr>
                </a:solidFill>
                <a:latin typeface="Times New Roman" pitchFamily="18" charset="0"/>
                <a:cs typeface="Times New Roman" pitchFamily="18" charset="0"/>
              </a:rPr>
              <a:t>mujer completamente distinta al final de la obra; una mujer que se </a:t>
            </a:r>
            <a:r>
              <a:rPr lang="es-ES" sz="1400" dirty="0" smtClean="0">
                <a:solidFill>
                  <a:schemeClr val="bg2">
                    <a:lumMod val="75000"/>
                  </a:schemeClr>
                </a:solidFill>
                <a:latin typeface="Times New Roman" pitchFamily="18" charset="0"/>
                <a:cs typeface="Times New Roman" pitchFamily="18" charset="0"/>
              </a:rPr>
              <a:t>deslinda por </a:t>
            </a:r>
            <a:r>
              <a:rPr lang="es-ES" sz="1400" dirty="0">
                <a:solidFill>
                  <a:schemeClr val="bg2">
                    <a:lumMod val="75000"/>
                  </a:schemeClr>
                </a:solidFill>
                <a:latin typeface="Times New Roman" pitchFamily="18" charset="0"/>
                <a:cs typeface="Times New Roman" pitchFamily="18" charset="0"/>
              </a:rPr>
              <a:t>completo de toda atadura para ser ella misma y adquiere su libertad, dando así paso a la </a:t>
            </a:r>
            <a:r>
              <a:rPr lang="es-ES" sz="1400" dirty="0" smtClean="0">
                <a:solidFill>
                  <a:schemeClr val="bg2">
                    <a:lumMod val="75000"/>
                  </a:schemeClr>
                </a:solidFill>
                <a:latin typeface="Times New Roman" pitchFamily="18" charset="0"/>
                <a:cs typeface="Times New Roman" pitchFamily="18" charset="0"/>
              </a:rPr>
              <a:t>concepción </a:t>
            </a:r>
            <a:r>
              <a:rPr lang="es-ES" sz="1400" dirty="0">
                <a:solidFill>
                  <a:schemeClr val="bg2">
                    <a:lumMod val="75000"/>
                  </a:schemeClr>
                </a:solidFill>
                <a:latin typeface="Times New Roman" pitchFamily="18" charset="0"/>
                <a:cs typeface="Times New Roman" pitchFamily="18" charset="0"/>
              </a:rPr>
              <a:t>del</a:t>
            </a:r>
            <a:r>
              <a:rPr lang="es-ES" sz="1400" i="1" dirty="0">
                <a:solidFill>
                  <a:schemeClr val="bg2">
                    <a:lumMod val="75000"/>
                  </a:schemeClr>
                </a:solidFill>
                <a:latin typeface="Times New Roman" pitchFamily="18" charset="0"/>
                <a:cs typeface="Times New Roman" pitchFamily="18" charset="0"/>
              </a:rPr>
              <a:t> </a:t>
            </a:r>
            <a:r>
              <a:rPr lang="es-ES" sz="1400" i="1" dirty="0" err="1">
                <a:solidFill>
                  <a:schemeClr val="bg2">
                    <a:lumMod val="75000"/>
                  </a:schemeClr>
                </a:solidFill>
                <a:latin typeface="Times New Roman" pitchFamily="18" charset="0"/>
                <a:cs typeface="Times New Roman" pitchFamily="18" charset="0"/>
              </a:rPr>
              <a:t>Bildungsroman</a:t>
            </a:r>
            <a:r>
              <a:rPr lang="es-ES" sz="1400" i="1" dirty="0">
                <a:solidFill>
                  <a:schemeClr val="bg2">
                    <a:lumMod val="75000"/>
                  </a:schemeClr>
                </a:solidFill>
                <a:latin typeface="Times New Roman" pitchFamily="18" charset="0"/>
                <a:cs typeface="Times New Roman" pitchFamily="18" charset="0"/>
              </a:rPr>
              <a:t> </a:t>
            </a:r>
            <a:r>
              <a:rPr lang="es-ES" sz="1400" dirty="0">
                <a:solidFill>
                  <a:schemeClr val="bg2">
                    <a:lumMod val="75000"/>
                  </a:schemeClr>
                </a:solidFill>
                <a:latin typeface="Times New Roman" pitchFamily="18" charset="0"/>
                <a:cs typeface="Times New Roman" pitchFamily="18" charset="0"/>
              </a:rPr>
              <a:t>femenino.</a:t>
            </a:r>
            <a:endParaRPr lang="es-ES_tradnl" sz="1400" dirty="0">
              <a:solidFill>
                <a:schemeClr val="bg2">
                  <a:lumMod val="75000"/>
                </a:schemeClr>
              </a:solidFill>
              <a:latin typeface="Times New Roman" pitchFamily="18" charset="0"/>
              <a:cs typeface="Times New Roman" pitchFamily="18" charset="0"/>
            </a:endParaRPr>
          </a:p>
        </p:txBody>
      </p:sp>
      <p:pic>
        <p:nvPicPr>
          <p:cNvPr id="83" name="IMG_0355.jpeg"/>
          <p:cNvPicPr/>
          <p:nvPr/>
        </p:nvPicPr>
        <p:blipFill>
          <a:blip r:embed="rId3">
            <a:extLst/>
          </a:blip>
          <a:stretch>
            <a:fillRect/>
          </a:stretch>
        </p:blipFill>
        <p:spPr>
          <a:xfrm>
            <a:off x="5571775" y="1375347"/>
            <a:ext cx="2495759" cy="4107306"/>
          </a:xfrm>
          <a:prstGeom prst="rect">
            <a:avLst/>
          </a:prstGeom>
          <a:ln w="12700">
            <a:miter lim="400000"/>
          </a:ln>
          <a:effectLst>
            <a:outerShdw blurRad="254000" dist="127000" dir="16200000" rotWithShape="0">
              <a:srgbClr val="000000">
                <a:alpha val="70000"/>
              </a:srgbClr>
            </a:outerShdw>
          </a:effectLst>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Cecilia </a:t>
            </a:r>
            <a:r>
              <a:rPr lang="en-US" dirty="0" err="1" smtClean="0"/>
              <a:t>cautiva</a:t>
            </a:r>
            <a:endParaRPr lang="es-ES_tradnl" dirty="0"/>
          </a:p>
        </p:txBody>
      </p:sp>
      <p:sp>
        <p:nvSpPr>
          <p:cNvPr id="3" name="Text Placeholder 2"/>
          <p:cNvSpPr>
            <a:spLocks noGrp="1"/>
          </p:cNvSpPr>
          <p:nvPr>
            <p:ph type="body" idx="1"/>
          </p:nvPr>
        </p:nvSpPr>
        <p:spPr>
          <a:xfrm>
            <a:off x="457200" y="1600200"/>
            <a:ext cx="4343400" cy="5257800"/>
          </a:xfrm>
        </p:spPr>
        <p:txBody>
          <a:bodyPr/>
          <a:lstStyle/>
          <a:p>
            <a:r>
              <a:rPr lang="es-ES_tradnl" sz="1800" dirty="0">
                <a:solidFill>
                  <a:schemeClr val="tx2">
                    <a:lumMod val="50000"/>
                  </a:schemeClr>
                </a:solidFill>
                <a:latin typeface="Times New Roman" pitchFamily="18" charset="0"/>
                <a:cs typeface="Times New Roman" pitchFamily="18" charset="0"/>
              </a:rPr>
              <a:t> “Cecilia se abandonaba a la ilusión de tener un destino, ilusión mil veces rota por los hechos de la vida cotidiana en la que a cada instante le era necesario preferir, rechazar, ir construyendo acto por acto, y lo que era aún más grave, decisión por decisión el futuro</a:t>
            </a:r>
            <a:r>
              <a:rPr lang="es-ES_tradnl" sz="1800" dirty="0" smtClean="0">
                <a:solidFill>
                  <a:schemeClr val="tx2">
                    <a:lumMod val="50000"/>
                  </a:schemeClr>
                </a:solidFill>
                <a:latin typeface="Times New Roman" pitchFamily="18" charset="0"/>
                <a:cs typeface="Times New Roman" pitchFamily="18" charset="0"/>
              </a:rPr>
              <a:t>” (Castellanos, 14).</a:t>
            </a:r>
            <a:endParaRPr lang="es-ES_tradnl" sz="1800" dirty="0">
              <a:solidFill>
                <a:schemeClr val="tx2">
                  <a:lumMod val="50000"/>
                </a:schemeClr>
              </a:solidFill>
              <a:latin typeface="Times New Roman" pitchFamily="18" charset="0"/>
              <a:cs typeface="Times New Roman" pitchFamily="18" charset="0"/>
            </a:endParaRPr>
          </a:p>
          <a:p>
            <a:endParaRPr lang="es-ES_tradnl"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143000"/>
            <a:ext cx="2640013" cy="3218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722144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292934"/>
      </a:dk1>
      <a:lt1>
        <a:srgbClr val="34340B"/>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rotWithShape="0">
              <a:srgbClr val="000000">
                <a:alpha val="60000"/>
              </a:srgbClr>
            </a:outerShdw>
          </a:effectLst>
        </a:effectStyle>
        <a:effectStyle>
          <a:effectLst>
            <a:outerShdw blurRad="50800" dist="254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3A299"/>
          </a:solidFill>
          <a:prstDash val="solid"/>
          <a:bevel/>
        </a:ln>
        <a:effectLst>
          <a:outerShdw blurRad="50800" dist="25400" rotWithShape="0">
            <a:srgbClr val="000000">
              <a:alpha val="60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3A299"/>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rotWithShape="0">
              <a:srgbClr val="000000">
                <a:alpha val="60000"/>
              </a:srgbClr>
            </a:outerShdw>
          </a:effectLst>
        </a:effectStyle>
        <a:effectStyle>
          <a:effectLst>
            <a:outerShdw blurRad="50800" dist="254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93A299"/>
          </a:solidFill>
          <a:prstDash val="solid"/>
          <a:bevel/>
        </a:ln>
        <a:effectLst>
          <a:outerShdw blurRad="50800" dist="25400" rotWithShape="0">
            <a:srgbClr val="000000">
              <a:alpha val="60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93A299"/>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994</TotalTime>
  <Words>2959</Words>
  <Application>Microsoft Office PowerPoint</Application>
  <PresentationFormat>On-screen Show (4:3)</PresentationFormat>
  <Paragraphs>126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vt:lpstr>
      <vt:lpstr>El Bildungsroman femenino en las obras de Rosario Castellanos y Elena Poniatowska</vt:lpstr>
      <vt:lpstr>Abstracto</vt:lpstr>
      <vt:lpstr>Agenda </vt:lpstr>
      <vt:lpstr>El Bildungsroman  </vt:lpstr>
      <vt:lpstr>El Bildungsroman femenino</vt:lpstr>
      <vt:lpstr>El Bildungsroman femenino en la literatura mexicana </vt:lpstr>
      <vt:lpstr>El Bildungsroman femenino en la literatura mexicana </vt:lpstr>
      <vt:lpstr>Rito de iniciación</vt:lpstr>
      <vt:lpstr>La Cecilia cautiva</vt:lpstr>
      <vt:lpstr>El camino a la libertad de Cecilia</vt:lpstr>
      <vt:lpstr>La Cecilia autonoma</vt:lpstr>
      <vt:lpstr>La realizacion del Bildungsroman femenino en Cecilia</vt:lpstr>
      <vt:lpstr> Conclusión </vt:lpstr>
      <vt:lpstr>Bibliografia</vt:lpstr>
      <vt:lpstr>Muchas gracias por su atencion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female  Bildungsroman in the Works of Rosario Castellanos and Elena Poniatowska</dc:title>
  <dc:creator>Maggie</dc:creator>
  <cp:lastModifiedBy>Maggie</cp:lastModifiedBy>
  <cp:revision>69</cp:revision>
  <dcterms:modified xsi:type="dcterms:W3CDTF">2014-05-13T04:50:49Z</dcterms:modified>
</cp:coreProperties>
</file>